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5" r:id="rId4"/>
    <p:sldId id="269" r:id="rId5"/>
    <p:sldId id="278" r:id="rId6"/>
    <p:sldId id="270" r:id="rId7"/>
    <p:sldId id="271" r:id="rId8"/>
    <p:sldId id="282" r:id="rId9"/>
    <p:sldId id="272" r:id="rId10"/>
    <p:sldId id="274" r:id="rId11"/>
    <p:sldId id="281" r:id="rId12"/>
    <p:sldId id="284" r:id="rId13"/>
    <p:sldId id="285" r:id="rId14"/>
    <p:sldId id="260" r:id="rId15"/>
    <p:sldId id="26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94660"/>
  </p:normalViewPr>
  <p:slideViewPr>
    <p:cSldViewPr snapToGrid="0">
      <p:cViewPr varScale="1">
        <p:scale>
          <a:sx n="62" d="100"/>
          <a:sy n="62" d="100"/>
        </p:scale>
        <p:origin x="828"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charts/_rels/chart1.xml.rels><?xml version="1.0" encoding="UTF-8" standalone="yes"?>
<Relationships xmlns="http://schemas.openxmlformats.org/package/2006/relationships"><Relationship Id="rId2" Type="http://schemas.microsoft.com/office/2011/relationships/chartColorStyle" Target="colors1.xml" /><Relationship Id="rId1" Type="http://schemas.microsoft.com/office/2011/relationships/chartStyle" Target="style1.xml" /></Relationships>
</file>

<file path=ppt/charts/_rels/chart2.xml.rels><?xml version="1.0" encoding="UTF-8" standalone="yes"?>
<Relationships xmlns="http://schemas.openxmlformats.org/package/2006/relationships"><Relationship Id="rId2" Type="http://schemas.microsoft.com/office/2011/relationships/chartColorStyle" Target="colors2.xml" /><Relationship Id="rId1" Type="http://schemas.microsoft.com/office/2011/relationships/chartStyle" Target="style2.xml" /></Relationships>
</file>

<file path=ppt/charts/_rels/chart3.xml.rels><?xml version="1.0" encoding="UTF-8" standalone="yes"?>
<Relationships xmlns="http://schemas.openxmlformats.org/package/2006/relationships"><Relationship Id="rId2" Type="http://schemas.microsoft.com/office/2011/relationships/chartColorStyle" Target="colors3.xml" /><Relationship Id="rId1" Type="http://schemas.microsoft.com/office/2011/relationships/chartStyle" Target="style3.xm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 TEEN PREGNANCY CASES FOR SOUTHERN REGION DISTRICTS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MoHPP!$A$2</c:f>
              <c:strCache>
                <c:ptCount val="1"/>
                <c:pt idx="0">
                  <c:v>2019</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MoHPP!$B$1:$K$1</c:f>
              <c:strCache>
                <c:ptCount val="10"/>
                <c:pt idx="0">
                  <c:v>Balaka</c:v>
                </c:pt>
                <c:pt idx="1">
                  <c:v>Blantyre</c:v>
                </c:pt>
                <c:pt idx="2">
                  <c:v>Chikwawa</c:v>
                </c:pt>
                <c:pt idx="3">
                  <c:v>Chiradzulu</c:v>
                </c:pt>
                <c:pt idx="4">
                  <c:v>Machinga</c:v>
                </c:pt>
                <c:pt idx="5">
                  <c:v>Mangochi</c:v>
                </c:pt>
                <c:pt idx="6">
                  <c:v>Mulanje</c:v>
                </c:pt>
                <c:pt idx="7">
                  <c:v>Mwanza</c:v>
                </c:pt>
                <c:pt idx="8">
                  <c:v>Neno</c:v>
                </c:pt>
                <c:pt idx="9">
                  <c:v>Phalombe</c:v>
                </c:pt>
              </c:strCache>
            </c:strRef>
          </c:cat>
          <c:val>
            <c:numRef>
              <c:f>MoHPP!$B$2:$K$2</c:f>
              <c:numCache>
                <c:formatCode>General</c:formatCode>
                <c:ptCount val="10"/>
                <c:pt idx="0">
                  <c:v>1848</c:v>
                </c:pt>
                <c:pt idx="1">
                  <c:v>2140</c:v>
                </c:pt>
                <c:pt idx="2">
                  <c:v>1805</c:v>
                </c:pt>
                <c:pt idx="3">
                  <c:v>648</c:v>
                </c:pt>
                <c:pt idx="4">
                  <c:v>3028</c:v>
                </c:pt>
                <c:pt idx="5">
                  <c:v>5764</c:v>
                </c:pt>
                <c:pt idx="6">
                  <c:v>2752</c:v>
                </c:pt>
                <c:pt idx="7">
                  <c:v>622</c:v>
                </c:pt>
                <c:pt idx="8">
                  <c:v>635</c:v>
                </c:pt>
                <c:pt idx="9">
                  <c:v>1287</c:v>
                </c:pt>
              </c:numCache>
            </c:numRef>
          </c:val>
          <c:extLst>
            <c:ext xmlns:c16="http://schemas.microsoft.com/office/drawing/2014/chart" uri="{C3380CC4-5D6E-409C-BE32-E72D297353CC}">
              <c16:uniqueId val="{00000000-53A1-46A5-BAA4-8CC702BC2A5F}"/>
            </c:ext>
          </c:extLst>
        </c:ser>
        <c:ser>
          <c:idx val="1"/>
          <c:order val="1"/>
          <c:tx>
            <c:strRef>
              <c:f>MoHPP!$A$3</c:f>
              <c:strCache>
                <c:ptCount val="1"/>
                <c:pt idx="0">
                  <c:v>2020</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MoHPP!$B$1:$K$1</c:f>
              <c:strCache>
                <c:ptCount val="10"/>
                <c:pt idx="0">
                  <c:v>Balaka</c:v>
                </c:pt>
                <c:pt idx="1">
                  <c:v>Blantyre</c:v>
                </c:pt>
                <c:pt idx="2">
                  <c:v>Chikwawa</c:v>
                </c:pt>
                <c:pt idx="3">
                  <c:v>Chiradzulu</c:v>
                </c:pt>
                <c:pt idx="4">
                  <c:v>Machinga</c:v>
                </c:pt>
                <c:pt idx="5">
                  <c:v>Mangochi</c:v>
                </c:pt>
                <c:pt idx="6">
                  <c:v>Mulanje</c:v>
                </c:pt>
                <c:pt idx="7">
                  <c:v>Mwanza</c:v>
                </c:pt>
                <c:pt idx="8">
                  <c:v>Neno</c:v>
                </c:pt>
                <c:pt idx="9">
                  <c:v>Phalombe</c:v>
                </c:pt>
              </c:strCache>
            </c:strRef>
          </c:cat>
          <c:val>
            <c:numRef>
              <c:f>MoHPP!$B$3:$K$3</c:f>
              <c:numCache>
                <c:formatCode>General</c:formatCode>
                <c:ptCount val="10"/>
                <c:pt idx="0">
                  <c:v>2281</c:v>
                </c:pt>
                <c:pt idx="1">
                  <c:v>2606</c:v>
                </c:pt>
                <c:pt idx="2">
                  <c:v>2091</c:v>
                </c:pt>
                <c:pt idx="3">
                  <c:v>1199</c:v>
                </c:pt>
                <c:pt idx="4">
                  <c:v>2068</c:v>
                </c:pt>
                <c:pt idx="5">
                  <c:v>5901</c:v>
                </c:pt>
                <c:pt idx="6">
                  <c:v>2760</c:v>
                </c:pt>
                <c:pt idx="7">
                  <c:v>543</c:v>
                </c:pt>
                <c:pt idx="8">
                  <c:v>776</c:v>
                </c:pt>
                <c:pt idx="9">
                  <c:v>2565</c:v>
                </c:pt>
              </c:numCache>
            </c:numRef>
          </c:val>
          <c:extLst>
            <c:ext xmlns:c16="http://schemas.microsoft.com/office/drawing/2014/chart" uri="{C3380CC4-5D6E-409C-BE32-E72D297353CC}">
              <c16:uniqueId val="{00000003-53A1-46A5-BAA4-8CC702BC2A5F}"/>
            </c:ext>
          </c:extLst>
        </c:ser>
        <c:dLbls>
          <c:dLblPos val="inEnd"/>
          <c:showLegendKey val="0"/>
          <c:showVal val="1"/>
          <c:showCatName val="0"/>
          <c:showSerName val="0"/>
          <c:showPercent val="0"/>
          <c:showBubbleSize val="0"/>
        </c:dLbls>
        <c:gapWidth val="65"/>
        <c:axId val="44457344"/>
        <c:axId val="44459136"/>
      </c:barChart>
      <c:catAx>
        <c:axId val="44457344"/>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44459136"/>
        <c:crosses val="autoZero"/>
        <c:auto val="1"/>
        <c:lblAlgn val="ctr"/>
        <c:lblOffset val="100"/>
        <c:noMultiLvlLbl val="0"/>
      </c:catAx>
      <c:valAx>
        <c:axId val="44459136"/>
        <c:scaling>
          <c:orientation val="minMax"/>
          <c:max val="6000"/>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44573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Sheet4!$B$3</c:f>
              <c:strCache>
                <c:ptCount val="1"/>
                <c:pt idx="0">
                  <c:v>Mar</c:v>
                </c:pt>
              </c:strCache>
            </c:strRef>
          </c:tx>
          <c:spPr>
            <a:solidFill>
              <a:schemeClr val="accent1"/>
            </a:solidFill>
            <a:ln>
              <a:noFill/>
            </a:ln>
            <a:effectLst/>
          </c:spPr>
          <c:invertIfNegative val="0"/>
          <c:cat>
            <c:strRef>
              <c:f>Sheet4!$C$2:$I$2</c:f>
              <c:strCache>
                <c:ptCount val="7"/>
                <c:pt idx="0">
                  <c:v>Dedza</c:v>
                </c:pt>
                <c:pt idx="1">
                  <c:v>Dowa</c:v>
                </c:pt>
                <c:pt idx="2">
                  <c:v>Mchinji</c:v>
                </c:pt>
                <c:pt idx="3">
                  <c:v>Kasungu</c:v>
                </c:pt>
                <c:pt idx="4">
                  <c:v>Nkhotakota</c:v>
                </c:pt>
                <c:pt idx="5">
                  <c:v>Salima</c:v>
                </c:pt>
                <c:pt idx="6">
                  <c:v>Lilongwe</c:v>
                </c:pt>
              </c:strCache>
            </c:strRef>
          </c:cat>
          <c:val>
            <c:numRef>
              <c:f>Sheet4!$C$3:$I$3</c:f>
            </c:numRef>
          </c:val>
          <c:extLst>
            <c:ext xmlns:c16="http://schemas.microsoft.com/office/drawing/2014/chart" uri="{C3380CC4-5D6E-409C-BE32-E72D297353CC}">
              <c16:uniqueId val="{00000000-2E8F-41EA-8453-94B8AF9E23D5}"/>
            </c:ext>
          </c:extLst>
        </c:ser>
        <c:ser>
          <c:idx val="1"/>
          <c:order val="1"/>
          <c:tx>
            <c:strRef>
              <c:f>Sheet4!$B$4</c:f>
              <c:strCache>
                <c:ptCount val="1"/>
                <c:pt idx="0">
                  <c:v>Apr</c:v>
                </c:pt>
              </c:strCache>
            </c:strRef>
          </c:tx>
          <c:spPr>
            <a:solidFill>
              <a:schemeClr val="accent2"/>
            </a:solidFill>
            <a:ln>
              <a:noFill/>
            </a:ln>
            <a:effectLst/>
          </c:spPr>
          <c:invertIfNegative val="0"/>
          <c:cat>
            <c:strRef>
              <c:f>Sheet4!$C$2:$I$2</c:f>
              <c:strCache>
                <c:ptCount val="7"/>
                <c:pt idx="0">
                  <c:v>Dedza</c:v>
                </c:pt>
                <c:pt idx="1">
                  <c:v>Dowa</c:v>
                </c:pt>
                <c:pt idx="2">
                  <c:v>Mchinji</c:v>
                </c:pt>
                <c:pt idx="3">
                  <c:v>Kasungu</c:v>
                </c:pt>
                <c:pt idx="4">
                  <c:v>Nkhotakota</c:v>
                </c:pt>
                <c:pt idx="5">
                  <c:v>Salima</c:v>
                </c:pt>
                <c:pt idx="6">
                  <c:v>Lilongwe</c:v>
                </c:pt>
              </c:strCache>
            </c:strRef>
          </c:cat>
          <c:val>
            <c:numRef>
              <c:f>Sheet4!$C$4:$I$4</c:f>
            </c:numRef>
          </c:val>
          <c:extLst>
            <c:ext xmlns:c16="http://schemas.microsoft.com/office/drawing/2014/chart" uri="{C3380CC4-5D6E-409C-BE32-E72D297353CC}">
              <c16:uniqueId val="{00000001-2E8F-41EA-8453-94B8AF9E23D5}"/>
            </c:ext>
          </c:extLst>
        </c:ser>
        <c:ser>
          <c:idx val="2"/>
          <c:order val="2"/>
          <c:tx>
            <c:strRef>
              <c:f>Sheet4!$B$5</c:f>
              <c:strCache>
                <c:ptCount val="1"/>
                <c:pt idx="0">
                  <c:v>May</c:v>
                </c:pt>
              </c:strCache>
            </c:strRef>
          </c:tx>
          <c:spPr>
            <a:solidFill>
              <a:schemeClr val="accent3"/>
            </a:solidFill>
            <a:ln>
              <a:noFill/>
            </a:ln>
            <a:effectLst/>
          </c:spPr>
          <c:invertIfNegative val="0"/>
          <c:cat>
            <c:strRef>
              <c:f>Sheet4!$C$2:$I$2</c:f>
              <c:strCache>
                <c:ptCount val="7"/>
                <c:pt idx="0">
                  <c:v>Dedza</c:v>
                </c:pt>
                <c:pt idx="1">
                  <c:v>Dowa</c:v>
                </c:pt>
                <c:pt idx="2">
                  <c:v>Mchinji</c:v>
                </c:pt>
                <c:pt idx="3">
                  <c:v>Kasungu</c:v>
                </c:pt>
                <c:pt idx="4">
                  <c:v>Nkhotakota</c:v>
                </c:pt>
                <c:pt idx="5">
                  <c:v>Salima</c:v>
                </c:pt>
                <c:pt idx="6">
                  <c:v>Lilongwe</c:v>
                </c:pt>
              </c:strCache>
            </c:strRef>
          </c:cat>
          <c:val>
            <c:numRef>
              <c:f>Sheet4!$C$5:$I$5</c:f>
            </c:numRef>
          </c:val>
          <c:extLst>
            <c:ext xmlns:c16="http://schemas.microsoft.com/office/drawing/2014/chart" uri="{C3380CC4-5D6E-409C-BE32-E72D297353CC}">
              <c16:uniqueId val="{00000002-2E8F-41EA-8453-94B8AF9E23D5}"/>
            </c:ext>
          </c:extLst>
        </c:ser>
        <c:ser>
          <c:idx val="3"/>
          <c:order val="3"/>
          <c:tx>
            <c:strRef>
              <c:f>Sheet4!$B$6</c:f>
              <c:strCache>
                <c:ptCount val="1"/>
                <c:pt idx="0">
                  <c:v>Jun</c:v>
                </c:pt>
              </c:strCache>
            </c:strRef>
          </c:tx>
          <c:spPr>
            <a:solidFill>
              <a:schemeClr val="accent4"/>
            </a:solidFill>
            <a:ln>
              <a:noFill/>
            </a:ln>
            <a:effectLst/>
          </c:spPr>
          <c:invertIfNegative val="0"/>
          <c:cat>
            <c:strRef>
              <c:f>Sheet4!$C$2:$I$2</c:f>
              <c:strCache>
                <c:ptCount val="7"/>
                <c:pt idx="0">
                  <c:v>Dedza</c:v>
                </c:pt>
                <c:pt idx="1">
                  <c:v>Dowa</c:v>
                </c:pt>
                <c:pt idx="2">
                  <c:v>Mchinji</c:v>
                </c:pt>
                <c:pt idx="3">
                  <c:v>Kasungu</c:v>
                </c:pt>
                <c:pt idx="4">
                  <c:v>Nkhotakota</c:v>
                </c:pt>
                <c:pt idx="5">
                  <c:v>Salima</c:v>
                </c:pt>
                <c:pt idx="6">
                  <c:v>Lilongwe</c:v>
                </c:pt>
              </c:strCache>
            </c:strRef>
          </c:cat>
          <c:val>
            <c:numRef>
              <c:f>Sheet4!$C$6:$I$6</c:f>
            </c:numRef>
          </c:val>
          <c:extLst>
            <c:ext xmlns:c16="http://schemas.microsoft.com/office/drawing/2014/chart" uri="{C3380CC4-5D6E-409C-BE32-E72D297353CC}">
              <c16:uniqueId val="{00000003-2E8F-41EA-8453-94B8AF9E23D5}"/>
            </c:ext>
          </c:extLst>
        </c:ser>
        <c:ser>
          <c:idx val="4"/>
          <c:order val="4"/>
          <c:tx>
            <c:strRef>
              <c:f>Sheet4!$B$7</c:f>
              <c:strCache>
                <c:ptCount val="1"/>
                <c:pt idx="0">
                  <c:v>Jul</c:v>
                </c:pt>
              </c:strCache>
            </c:strRef>
          </c:tx>
          <c:spPr>
            <a:solidFill>
              <a:schemeClr val="accent5"/>
            </a:solidFill>
            <a:ln>
              <a:noFill/>
            </a:ln>
            <a:effectLst/>
          </c:spPr>
          <c:invertIfNegative val="0"/>
          <c:cat>
            <c:strRef>
              <c:f>Sheet4!$C$2:$I$2</c:f>
              <c:strCache>
                <c:ptCount val="7"/>
                <c:pt idx="0">
                  <c:v>Dedza</c:v>
                </c:pt>
                <c:pt idx="1">
                  <c:v>Dowa</c:v>
                </c:pt>
                <c:pt idx="2">
                  <c:v>Mchinji</c:v>
                </c:pt>
                <c:pt idx="3">
                  <c:v>Kasungu</c:v>
                </c:pt>
                <c:pt idx="4">
                  <c:v>Nkhotakota</c:v>
                </c:pt>
                <c:pt idx="5">
                  <c:v>Salima</c:v>
                </c:pt>
                <c:pt idx="6">
                  <c:v>Lilongwe</c:v>
                </c:pt>
              </c:strCache>
            </c:strRef>
          </c:cat>
          <c:val>
            <c:numRef>
              <c:f>Sheet4!$C$7:$I$7</c:f>
            </c:numRef>
          </c:val>
          <c:extLst>
            <c:ext xmlns:c16="http://schemas.microsoft.com/office/drawing/2014/chart" uri="{C3380CC4-5D6E-409C-BE32-E72D297353CC}">
              <c16:uniqueId val="{00000004-2E8F-41EA-8453-94B8AF9E23D5}"/>
            </c:ext>
          </c:extLst>
        </c:ser>
        <c:ser>
          <c:idx val="5"/>
          <c:order val="5"/>
          <c:tx>
            <c:strRef>
              <c:f>Sheet4!$B$8</c:f>
              <c:strCache>
                <c:ptCount val="1"/>
                <c:pt idx="0">
                  <c:v>2019</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Sheet4!$C$2:$I$2</c:f>
              <c:strCache>
                <c:ptCount val="7"/>
                <c:pt idx="0">
                  <c:v>Dedza</c:v>
                </c:pt>
                <c:pt idx="1">
                  <c:v>Dowa</c:v>
                </c:pt>
                <c:pt idx="2">
                  <c:v>Mchinji</c:v>
                </c:pt>
                <c:pt idx="3">
                  <c:v>Kasungu</c:v>
                </c:pt>
                <c:pt idx="4">
                  <c:v>Nkhotakota</c:v>
                </c:pt>
                <c:pt idx="5">
                  <c:v>Salima</c:v>
                </c:pt>
                <c:pt idx="6">
                  <c:v>Lilongwe</c:v>
                </c:pt>
              </c:strCache>
            </c:strRef>
          </c:cat>
          <c:val>
            <c:numRef>
              <c:f>Sheet4!$C$8:$I$8</c:f>
              <c:numCache>
                <c:formatCode>General</c:formatCode>
                <c:ptCount val="7"/>
                <c:pt idx="0">
                  <c:v>3681</c:v>
                </c:pt>
                <c:pt idx="1">
                  <c:v>1994</c:v>
                </c:pt>
                <c:pt idx="2">
                  <c:v>2072</c:v>
                </c:pt>
                <c:pt idx="3">
                  <c:v>1972</c:v>
                </c:pt>
                <c:pt idx="4">
                  <c:v>1542</c:v>
                </c:pt>
                <c:pt idx="5">
                  <c:v>2263</c:v>
                </c:pt>
                <c:pt idx="6">
                  <c:v>5675</c:v>
                </c:pt>
              </c:numCache>
            </c:numRef>
          </c:val>
          <c:extLst>
            <c:ext xmlns:c16="http://schemas.microsoft.com/office/drawing/2014/chart" uri="{C3380CC4-5D6E-409C-BE32-E72D297353CC}">
              <c16:uniqueId val="{00000005-2E8F-41EA-8453-94B8AF9E23D5}"/>
            </c:ext>
          </c:extLst>
        </c:ser>
        <c:ser>
          <c:idx val="6"/>
          <c:order val="6"/>
          <c:tx>
            <c:strRef>
              <c:f>Sheet4!$B$9</c:f>
              <c:strCache>
                <c:ptCount val="1"/>
              </c:strCache>
            </c:strRef>
          </c:tx>
          <c:spPr>
            <a:solidFill>
              <a:schemeClr val="accent1">
                <a:lumMod val="60000"/>
              </a:schemeClr>
            </a:solidFill>
            <a:ln>
              <a:noFill/>
            </a:ln>
            <a:effectLst/>
          </c:spPr>
          <c:invertIfNegative val="0"/>
          <c:cat>
            <c:strRef>
              <c:f>Sheet4!$C$2:$I$2</c:f>
              <c:strCache>
                <c:ptCount val="7"/>
                <c:pt idx="0">
                  <c:v>Dedza</c:v>
                </c:pt>
                <c:pt idx="1">
                  <c:v>Dowa</c:v>
                </c:pt>
                <c:pt idx="2">
                  <c:v>Mchinji</c:v>
                </c:pt>
                <c:pt idx="3">
                  <c:v>Kasungu</c:v>
                </c:pt>
                <c:pt idx="4">
                  <c:v>Nkhotakota</c:v>
                </c:pt>
                <c:pt idx="5">
                  <c:v>Salima</c:v>
                </c:pt>
                <c:pt idx="6">
                  <c:v>Lilongwe</c:v>
                </c:pt>
              </c:strCache>
            </c:strRef>
          </c:cat>
          <c:val>
            <c:numRef>
              <c:f>Sheet4!$C$9:$I$9</c:f>
            </c:numRef>
          </c:val>
          <c:extLst>
            <c:ext xmlns:c16="http://schemas.microsoft.com/office/drawing/2014/chart" uri="{C3380CC4-5D6E-409C-BE32-E72D297353CC}">
              <c16:uniqueId val="{00000006-2E8F-41EA-8453-94B8AF9E23D5}"/>
            </c:ext>
          </c:extLst>
        </c:ser>
        <c:ser>
          <c:idx val="7"/>
          <c:order val="7"/>
          <c:tx>
            <c:strRef>
              <c:f>Sheet4!$B$10</c:f>
              <c:strCache>
                <c:ptCount val="1"/>
                <c:pt idx="0">
                  <c:v>Mar</c:v>
                </c:pt>
              </c:strCache>
            </c:strRef>
          </c:tx>
          <c:spPr>
            <a:solidFill>
              <a:schemeClr val="accent2">
                <a:lumMod val="60000"/>
              </a:schemeClr>
            </a:solidFill>
            <a:ln>
              <a:noFill/>
            </a:ln>
            <a:effectLst/>
          </c:spPr>
          <c:invertIfNegative val="0"/>
          <c:cat>
            <c:strRef>
              <c:f>Sheet4!$C$2:$I$2</c:f>
              <c:strCache>
                <c:ptCount val="7"/>
                <c:pt idx="0">
                  <c:v>Dedza</c:v>
                </c:pt>
                <c:pt idx="1">
                  <c:v>Dowa</c:v>
                </c:pt>
                <c:pt idx="2">
                  <c:v>Mchinji</c:v>
                </c:pt>
                <c:pt idx="3">
                  <c:v>Kasungu</c:v>
                </c:pt>
                <c:pt idx="4">
                  <c:v>Nkhotakota</c:v>
                </c:pt>
                <c:pt idx="5">
                  <c:v>Salima</c:v>
                </c:pt>
                <c:pt idx="6">
                  <c:v>Lilongwe</c:v>
                </c:pt>
              </c:strCache>
            </c:strRef>
          </c:cat>
          <c:val>
            <c:numRef>
              <c:f>Sheet4!$C$10:$I$10</c:f>
            </c:numRef>
          </c:val>
          <c:extLst>
            <c:ext xmlns:c16="http://schemas.microsoft.com/office/drawing/2014/chart" uri="{C3380CC4-5D6E-409C-BE32-E72D297353CC}">
              <c16:uniqueId val="{00000007-2E8F-41EA-8453-94B8AF9E23D5}"/>
            </c:ext>
          </c:extLst>
        </c:ser>
        <c:ser>
          <c:idx val="8"/>
          <c:order val="8"/>
          <c:tx>
            <c:strRef>
              <c:f>Sheet4!$B$11</c:f>
              <c:strCache>
                <c:ptCount val="1"/>
                <c:pt idx="0">
                  <c:v>Apr</c:v>
                </c:pt>
              </c:strCache>
            </c:strRef>
          </c:tx>
          <c:spPr>
            <a:solidFill>
              <a:schemeClr val="accent3">
                <a:lumMod val="60000"/>
              </a:schemeClr>
            </a:solidFill>
            <a:ln>
              <a:noFill/>
            </a:ln>
            <a:effectLst/>
          </c:spPr>
          <c:invertIfNegative val="0"/>
          <c:cat>
            <c:strRef>
              <c:f>Sheet4!$C$2:$I$2</c:f>
              <c:strCache>
                <c:ptCount val="7"/>
                <c:pt idx="0">
                  <c:v>Dedza</c:v>
                </c:pt>
                <c:pt idx="1">
                  <c:v>Dowa</c:v>
                </c:pt>
                <c:pt idx="2">
                  <c:v>Mchinji</c:v>
                </c:pt>
                <c:pt idx="3">
                  <c:v>Kasungu</c:v>
                </c:pt>
                <c:pt idx="4">
                  <c:v>Nkhotakota</c:v>
                </c:pt>
                <c:pt idx="5">
                  <c:v>Salima</c:v>
                </c:pt>
                <c:pt idx="6">
                  <c:v>Lilongwe</c:v>
                </c:pt>
              </c:strCache>
            </c:strRef>
          </c:cat>
          <c:val>
            <c:numRef>
              <c:f>Sheet4!$C$11:$I$11</c:f>
            </c:numRef>
          </c:val>
          <c:extLst>
            <c:ext xmlns:c16="http://schemas.microsoft.com/office/drawing/2014/chart" uri="{C3380CC4-5D6E-409C-BE32-E72D297353CC}">
              <c16:uniqueId val="{00000008-2E8F-41EA-8453-94B8AF9E23D5}"/>
            </c:ext>
          </c:extLst>
        </c:ser>
        <c:ser>
          <c:idx val="9"/>
          <c:order val="9"/>
          <c:tx>
            <c:strRef>
              <c:f>Sheet4!$B$12</c:f>
              <c:strCache>
                <c:ptCount val="1"/>
                <c:pt idx="0">
                  <c:v>May</c:v>
                </c:pt>
              </c:strCache>
            </c:strRef>
          </c:tx>
          <c:spPr>
            <a:solidFill>
              <a:schemeClr val="accent4">
                <a:lumMod val="60000"/>
              </a:schemeClr>
            </a:solidFill>
            <a:ln>
              <a:noFill/>
            </a:ln>
            <a:effectLst/>
          </c:spPr>
          <c:invertIfNegative val="0"/>
          <c:cat>
            <c:strRef>
              <c:f>Sheet4!$C$2:$I$2</c:f>
              <c:strCache>
                <c:ptCount val="7"/>
                <c:pt idx="0">
                  <c:v>Dedza</c:v>
                </c:pt>
                <c:pt idx="1">
                  <c:v>Dowa</c:v>
                </c:pt>
                <c:pt idx="2">
                  <c:v>Mchinji</c:v>
                </c:pt>
                <c:pt idx="3">
                  <c:v>Kasungu</c:v>
                </c:pt>
                <c:pt idx="4">
                  <c:v>Nkhotakota</c:v>
                </c:pt>
                <c:pt idx="5">
                  <c:v>Salima</c:v>
                </c:pt>
                <c:pt idx="6">
                  <c:v>Lilongwe</c:v>
                </c:pt>
              </c:strCache>
            </c:strRef>
          </c:cat>
          <c:val>
            <c:numRef>
              <c:f>Sheet4!$C$12:$I$12</c:f>
            </c:numRef>
          </c:val>
          <c:extLst>
            <c:ext xmlns:c16="http://schemas.microsoft.com/office/drawing/2014/chart" uri="{C3380CC4-5D6E-409C-BE32-E72D297353CC}">
              <c16:uniqueId val="{00000009-2E8F-41EA-8453-94B8AF9E23D5}"/>
            </c:ext>
          </c:extLst>
        </c:ser>
        <c:ser>
          <c:idx val="10"/>
          <c:order val="10"/>
          <c:tx>
            <c:strRef>
              <c:f>Sheet4!$B$13</c:f>
              <c:strCache>
                <c:ptCount val="1"/>
                <c:pt idx="0">
                  <c:v>Jun</c:v>
                </c:pt>
              </c:strCache>
            </c:strRef>
          </c:tx>
          <c:spPr>
            <a:solidFill>
              <a:schemeClr val="accent5">
                <a:lumMod val="60000"/>
              </a:schemeClr>
            </a:solidFill>
            <a:ln>
              <a:noFill/>
            </a:ln>
            <a:effectLst/>
          </c:spPr>
          <c:invertIfNegative val="0"/>
          <c:cat>
            <c:strRef>
              <c:f>Sheet4!$C$2:$I$2</c:f>
              <c:strCache>
                <c:ptCount val="7"/>
                <c:pt idx="0">
                  <c:v>Dedza</c:v>
                </c:pt>
                <c:pt idx="1">
                  <c:v>Dowa</c:v>
                </c:pt>
                <c:pt idx="2">
                  <c:v>Mchinji</c:v>
                </c:pt>
                <c:pt idx="3">
                  <c:v>Kasungu</c:v>
                </c:pt>
                <c:pt idx="4">
                  <c:v>Nkhotakota</c:v>
                </c:pt>
                <c:pt idx="5">
                  <c:v>Salima</c:v>
                </c:pt>
                <c:pt idx="6">
                  <c:v>Lilongwe</c:v>
                </c:pt>
              </c:strCache>
            </c:strRef>
          </c:cat>
          <c:val>
            <c:numRef>
              <c:f>Sheet4!$C$13:$I$13</c:f>
            </c:numRef>
          </c:val>
          <c:extLst>
            <c:ext xmlns:c16="http://schemas.microsoft.com/office/drawing/2014/chart" uri="{C3380CC4-5D6E-409C-BE32-E72D297353CC}">
              <c16:uniqueId val="{0000000A-2E8F-41EA-8453-94B8AF9E23D5}"/>
            </c:ext>
          </c:extLst>
        </c:ser>
        <c:ser>
          <c:idx val="11"/>
          <c:order val="11"/>
          <c:tx>
            <c:strRef>
              <c:f>Sheet4!$B$14</c:f>
              <c:strCache>
                <c:ptCount val="1"/>
                <c:pt idx="0">
                  <c:v>Jul</c:v>
                </c:pt>
              </c:strCache>
            </c:strRef>
          </c:tx>
          <c:spPr>
            <a:solidFill>
              <a:schemeClr val="accent6">
                <a:lumMod val="60000"/>
              </a:schemeClr>
            </a:solidFill>
            <a:ln>
              <a:noFill/>
            </a:ln>
            <a:effectLst/>
          </c:spPr>
          <c:invertIfNegative val="0"/>
          <c:cat>
            <c:strRef>
              <c:f>Sheet4!$C$2:$I$2</c:f>
              <c:strCache>
                <c:ptCount val="7"/>
                <c:pt idx="0">
                  <c:v>Dedza</c:v>
                </c:pt>
                <c:pt idx="1">
                  <c:v>Dowa</c:v>
                </c:pt>
                <c:pt idx="2">
                  <c:v>Mchinji</c:v>
                </c:pt>
                <c:pt idx="3">
                  <c:v>Kasungu</c:v>
                </c:pt>
                <c:pt idx="4">
                  <c:v>Nkhotakota</c:v>
                </c:pt>
                <c:pt idx="5">
                  <c:v>Salima</c:v>
                </c:pt>
                <c:pt idx="6">
                  <c:v>Lilongwe</c:v>
                </c:pt>
              </c:strCache>
            </c:strRef>
          </c:cat>
          <c:val>
            <c:numRef>
              <c:f>Sheet4!$C$14:$I$14</c:f>
            </c:numRef>
          </c:val>
          <c:extLst>
            <c:ext xmlns:c16="http://schemas.microsoft.com/office/drawing/2014/chart" uri="{C3380CC4-5D6E-409C-BE32-E72D297353CC}">
              <c16:uniqueId val="{0000000B-2E8F-41EA-8453-94B8AF9E23D5}"/>
            </c:ext>
          </c:extLst>
        </c:ser>
        <c:ser>
          <c:idx val="12"/>
          <c:order val="12"/>
          <c:tx>
            <c:strRef>
              <c:f>Sheet4!$B$15</c:f>
              <c:strCache>
                <c:ptCount val="1"/>
                <c:pt idx="0">
                  <c:v>2020</c:v>
                </c:pt>
              </c:strCache>
            </c:strRef>
          </c:tx>
          <c:spPr>
            <a:solidFill>
              <a:schemeClr val="accent1">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Sheet4!$C$2:$I$2</c:f>
              <c:strCache>
                <c:ptCount val="7"/>
                <c:pt idx="0">
                  <c:v>Dedza</c:v>
                </c:pt>
                <c:pt idx="1">
                  <c:v>Dowa</c:v>
                </c:pt>
                <c:pt idx="2">
                  <c:v>Mchinji</c:v>
                </c:pt>
                <c:pt idx="3">
                  <c:v>Kasungu</c:v>
                </c:pt>
                <c:pt idx="4">
                  <c:v>Nkhotakota</c:v>
                </c:pt>
                <c:pt idx="5">
                  <c:v>Salima</c:v>
                </c:pt>
                <c:pt idx="6">
                  <c:v>Lilongwe</c:v>
                </c:pt>
              </c:strCache>
            </c:strRef>
          </c:cat>
          <c:val>
            <c:numRef>
              <c:f>Sheet4!$C$15:$I$15</c:f>
              <c:numCache>
                <c:formatCode>General</c:formatCode>
                <c:ptCount val="7"/>
                <c:pt idx="0">
                  <c:v>2845</c:v>
                </c:pt>
                <c:pt idx="1">
                  <c:v>2712</c:v>
                </c:pt>
                <c:pt idx="2">
                  <c:v>2270</c:v>
                </c:pt>
                <c:pt idx="3">
                  <c:v>1374</c:v>
                </c:pt>
                <c:pt idx="4">
                  <c:v>1193</c:v>
                </c:pt>
                <c:pt idx="5">
                  <c:v>2676</c:v>
                </c:pt>
                <c:pt idx="6">
                  <c:v>3717</c:v>
                </c:pt>
              </c:numCache>
            </c:numRef>
          </c:val>
          <c:extLst>
            <c:ext xmlns:c16="http://schemas.microsoft.com/office/drawing/2014/chart" uri="{C3380CC4-5D6E-409C-BE32-E72D297353CC}">
              <c16:uniqueId val="{0000000C-2E8F-41EA-8453-94B8AF9E23D5}"/>
            </c:ext>
          </c:extLst>
        </c:ser>
        <c:dLbls>
          <c:showLegendKey val="0"/>
          <c:showVal val="0"/>
          <c:showCatName val="0"/>
          <c:showSerName val="0"/>
          <c:showPercent val="0"/>
          <c:showBubbleSize val="0"/>
        </c:dLbls>
        <c:gapWidth val="219"/>
        <c:overlap val="-27"/>
        <c:axId val="44729856"/>
        <c:axId val="44731392"/>
      </c:barChart>
      <c:catAx>
        <c:axId val="44729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731392"/>
        <c:crosses val="autoZero"/>
        <c:auto val="1"/>
        <c:lblAlgn val="ctr"/>
        <c:lblOffset val="100"/>
        <c:noMultiLvlLbl val="0"/>
      </c:catAx>
      <c:valAx>
        <c:axId val="44731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729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Sheet5!$D$3</c:f>
              <c:strCache>
                <c:ptCount val="1"/>
                <c:pt idx="0">
                  <c:v>Mar</c:v>
                </c:pt>
              </c:strCache>
            </c:strRef>
          </c:tx>
          <c:spPr>
            <a:solidFill>
              <a:schemeClr val="accent1"/>
            </a:solidFill>
            <a:ln>
              <a:noFill/>
            </a:ln>
            <a:effectLst/>
          </c:spPr>
          <c:invertIfNegative val="0"/>
          <c:cat>
            <c:strRef>
              <c:f>Sheet5!$E$2:$I$2</c:f>
              <c:strCache>
                <c:ptCount val="5"/>
                <c:pt idx="0">
                  <c:v>Karonga</c:v>
                </c:pt>
                <c:pt idx="1">
                  <c:v>Mzimba North</c:v>
                </c:pt>
                <c:pt idx="2">
                  <c:v>Mzimba South</c:v>
                </c:pt>
                <c:pt idx="3">
                  <c:v>Nkhata Bay</c:v>
                </c:pt>
                <c:pt idx="4">
                  <c:v>Rumphi</c:v>
                </c:pt>
              </c:strCache>
            </c:strRef>
          </c:cat>
          <c:val>
            <c:numRef>
              <c:f>Sheet5!$E$3:$I$3</c:f>
            </c:numRef>
          </c:val>
          <c:extLst>
            <c:ext xmlns:c16="http://schemas.microsoft.com/office/drawing/2014/chart" uri="{C3380CC4-5D6E-409C-BE32-E72D297353CC}">
              <c16:uniqueId val="{00000000-7E1D-4B96-9AD5-0616017BDC5C}"/>
            </c:ext>
          </c:extLst>
        </c:ser>
        <c:ser>
          <c:idx val="1"/>
          <c:order val="1"/>
          <c:tx>
            <c:strRef>
              <c:f>Sheet5!$D$4</c:f>
              <c:strCache>
                <c:ptCount val="1"/>
                <c:pt idx="0">
                  <c:v>Apr</c:v>
                </c:pt>
              </c:strCache>
            </c:strRef>
          </c:tx>
          <c:spPr>
            <a:solidFill>
              <a:schemeClr val="accent2"/>
            </a:solidFill>
            <a:ln>
              <a:noFill/>
            </a:ln>
            <a:effectLst/>
          </c:spPr>
          <c:invertIfNegative val="0"/>
          <c:cat>
            <c:strRef>
              <c:f>Sheet5!$E$2:$I$2</c:f>
              <c:strCache>
                <c:ptCount val="5"/>
                <c:pt idx="0">
                  <c:v>Karonga</c:v>
                </c:pt>
                <c:pt idx="1">
                  <c:v>Mzimba North</c:v>
                </c:pt>
                <c:pt idx="2">
                  <c:v>Mzimba South</c:v>
                </c:pt>
                <c:pt idx="3">
                  <c:v>Nkhata Bay</c:v>
                </c:pt>
                <c:pt idx="4">
                  <c:v>Rumphi</c:v>
                </c:pt>
              </c:strCache>
            </c:strRef>
          </c:cat>
          <c:val>
            <c:numRef>
              <c:f>Sheet5!$E$4:$I$4</c:f>
            </c:numRef>
          </c:val>
          <c:extLst>
            <c:ext xmlns:c16="http://schemas.microsoft.com/office/drawing/2014/chart" uri="{C3380CC4-5D6E-409C-BE32-E72D297353CC}">
              <c16:uniqueId val="{00000001-7E1D-4B96-9AD5-0616017BDC5C}"/>
            </c:ext>
          </c:extLst>
        </c:ser>
        <c:ser>
          <c:idx val="2"/>
          <c:order val="2"/>
          <c:tx>
            <c:strRef>
              <c:f>Sheet5!$D$5</c:f>
              <c:strCache>
                <c:ptCount val="1"/>
                <c:pt idx="0">
                  <c:v>May</c:v>
                </c:pt>
              </c:strCache>
            </c:strRef>
          </c:tx>
          <c:spPr>
            <a:solidFill>
              <a:schemeClr val="accent3"/>
            </a:solidFill>
            <a:ln>
              <a:noFill/>
            </a:ln>
            <a:effectLst/>
          </c:spPr>
          <c:invertIfNegative val="0"/>
          <c:cat>
            <c:strRef>
              <c:f>Sheet5!$E$2:$I$2</c:f>
              <c:strCache>
                <c:ptCount val="5"/>
                <c:pt idx="0">
                  <c:v>Karonga</c:v>
                </c:pt>
                <c:pt idx="1">
                  <c:v>Mzimba North</c:v>
                </c:pt>
                <c:pt idx="2">
                  <c:v>Mzimba South</c:v>
                </c:pt>
                <c:pt idx="3">
                  <c:v>Nkhata Bay</c:v>
                </c:pt>
                <c:pt idx="4">
                  <c:v>Rumphi</c:v>
                </c:pt>
              </c:strCache>
            </c:strRef>
          </c:cat>
          <c:val>
            <c:numRef>
              <c:f>Sheet5!$E$5:$I$5</c:f>
            </c:numRef>
          </c:val>
          <c:extLst>
            <c:ext xmlns:c16="http://schemas.microsoft.com/office/drawing/2014/chart" uri="{C3380CC4-5D6E-409C-BE32-E72D297353CC}">
              <c16:uniqueId val="{00000002-7E1D-4B96-9AD5-0616017BDC5C}"/>
            </c:ext>
          </c:extLst>
        </c:ser>
        <c:ser>
          <c:idx val="3"/>
          <c:order val="3"/>
          <c:tx>
            <c:strRef>
              <c:f>Sheet5!$D$6</c:f>
              <c:strCache>
                <c:ptCount val="1"/>
                <c:pt idx="0">
                  <c:v>Jun</c:v>
                </c:pt>
              </c:strCache>
            </c:strRef>
          </c:tx>
          <c:spPr>
            <a:solidFill>
              <a:schemeClr val="accent4"/>
            </a:solidFill>
            <a:ln>
              <a:noFill/>
            </a:ln>
            <a:effectLst/>
          </c:spPr>
          <c:invertIfNegative val="0"/>
          <c:cat>
            <c:strRef>
              <c:f>Sheet5!$E$2:$I$2</c:f>
              <c:strCache>
                <c:ptCount val="5"/>
                <c:pt idx="0">
                  <c:v>Karonga</c:v>
                </c:pt>
                <c:pt idx="1">
                  <c:v>Mzimba North</c:v>
                </c:pt>
                <c:pt idx="2">
                  <c:v>Mzimba South</c:v>
                </c:pt>
                <c:pt idx="3">
                  <c:v>Nkhata Bay</c:v>
                </c:pt>
                <c:pt idx="4">
                  <c:v>Rumphi</c:v>
                </c:pt>
              </c:strCache>
            </c:strRef>
          </c:cat>
          <c:val>
            <c:numRef>
              <c:f>Sheet5!$E$6:$I$6</c:f>
            </c:numRef>
          </c:val>
          <c:extLst>
            <c:ext xmlns:c16="http://schemas.microsoft.com/office/drawing/2014/chart" uri="{C3380CC4-5D6E-409C-BE32-E72D297353CC}">
              <c16:uniqueId val="{00000003-7E1D-4B96-9AD5-0616017BDC5C}"/>
            </c:ext>
          </c:extLst>
        </c:ser>
        <c:ser>
          <c:idx val="4"/>
          <c:order val="4"/>
          <c:tx>
            <c:strRef>
              <c:f>Sheet5!$D$7</c:f>
              <c:strCache>
                <c:ptCount val="1"/>
                <c:pt idx="0">
                  <c:v>Jul</c:v>
                </c:pt>
              </c:strCache>
            </c:strRef>
          </c:tx>
          <c:spPr>
            <a:solidFill>
              <a:schemeClr val="accent5"/>
            </a:solidFill>
            <a:ln>
              <a:noFill/>
            </a:ln>
            <a:effectLst/>
          </c:spPr>
          <c:invertIfNegative val="0"/>
          <c:cat>
            <c:strRef>
              <c:f>Sheet5!$E$2:$I$2</c:f>
              <c:strCache>
                <c:ptCount val="5"/>
                <c:pt idx="0">
                  <c:v>Karonga</c:v>
                </c:pt>
                <c:pt idx="1">
                  <c:v>Mzimba North</c:v>
                </c:pt>
                <c:pt idx="2">
                  <c:v>Mzimba South</c:v>
                </c:pt>
                <c:pt idx="3">
                  <c:v>Nkhata Bay</c:v>
                </c:pt>
                <c:pt idx="4">
                  <c:v>Rumphi</c:v>
                </c:pt>
              </c:strCache>
            </c:strRef>
          </c:cat>
          <c:val>
            <c:numRef>
              <c:f>Sheet5!$E$7:$I$7</c:f>
            </c:numRef>
          </c:val>
          <c:extLst>
            <c:ext xmlns:c16="http://schemas.microsoft.com/office/drawing/2014/chart" uri="{C3380CC4-5D6E-409C-BE32-E72D297353CC}">
              <c16:uniqueId val="{00000004-7E1D-4B96-9AD5-0616017BDC5C}"/>
            </c:ext>
          </c:extLst>
        </c:ser>
        <c:ser>
          <c:idx val="5"/>
          <c:order val="5"/>
          <c:tx>
            <c:strRef>
              <c:f>Sheet5!$D$8</c:f>
              <c:strCache>
                <c:ptCount val="1"/>
                <c:pt idx="0">
                  <c:v>2019</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Sheet5!$E$2:$I$2</c:f>
              <c:strCache>
                <c:ptCount val="5"/>
                <c:pt idx="0">
                  <c:v>Karonga</c:v>
                </c:pt>
                <c:pt idx="1">
                  <c:v>Mzimba North</c:v>
                </c:pt>
                <c:pt idx="2">
                  <c:v>Mzimba South</c:v>
                </c:pt>
                <c:pt idx="3">
                  <c:v>Nkhata Bay</c:v>
                </c:pt>
                <c:pt idx="4">
                  <c:v>Rumphi</c:v>
                </c:pt>
              </c:strCache>
            </c:strRef>
          </c:cat>
          <c:val>
            <c:numRef>
              <c:f>Sheet5!$E$8:$I$8</c:f>
              <c:numCache>
                <c:formatCode>General</c:formatCode>
                <c:ptCount val="5"/>
                <c:pt idx="0">
                  <c:v>760</c:v>
                </c:pt>
                <c:pt idx="1">
                  <c:v>453</c:v>
                </c:pt>
                <c:pt idx="2">
                  <c:v>1425</c:v>
                </c:pt>
                <c:pt idx="3">
                  <c:v>1248</c:v>
                </c:pt>
                <c:pt idx="4">
                  <c:v>605</c:v>
                </c:pt>
              </c:numCache>
            </c:numRef>
          </c:val>
          <c:extLst>
            <c:ext xmlns:c16="http://schemas.microsoft.com/office/drawing/2014/chart" uri="{C3380CC4-5D6E-409C-BE32-E72D297353CC}">
              <c16:uniqueId val="{00000005-7E1D-4B96-9AD5-0616017BDC5C}"/>
            </c:ext>
          </c:extLst>
        </c:ser>
        <c:ser>
          <c:idx val="6"/>
          <c:order val="6"/>
          <c:tx>
            <c:strRef>
              <c:f>Sheet5!$D$9</c:f>
              <c:strCache>
                <c:ptCount val="1"/>
              </c:strCache>
            </c:strRef>
          </c:tx>
          <c:spPr>
            <a:solidFill>
              <a:schemeClr val="accent1">
                <a:lumMod val="60000"/>
              </a:schemeClr>
            </a:solidFill>
            <a:ln>
              <a:noFill/>
            </a:ln>
            <a:effectLst/>
          </c:spPr>
          <c:invertIfNegative val="0"/>
          <c:cat>
            <c:strRef>
              <c:f>Sheet5!$E$2:$I$2</c:f>
              <c:strCache>
                <c:ptCount val="5"/>
                <c:pt idx="0">
                  <c:v>Karonga</c:v>
                </c:pt>
                <c:pt idx="1">
                  <c:v>Mzimba North</c:v>
                </c:pt>
                <c:pt idx="2">
                  <c:v>Mzimba South</c:v>
                </c:pt>
                <c:pt idx="3">
                  <c:v>Nkhata Bay</c:v>
                </c:pt>
                <c:pt idx="4">
                  <c:v>Rumphi</c:v>
                </c:pt>
              </c:strCache>
            </c:strRef>
          </c:cat>
          <c:val>
            <c:numRef>
              <c:f>Sheet5!$E$9:$I$9</c:f>
            </c:numRef>
          </c:val>
          <c:extLst>
            <c:ext xmlns:c16="http://schemas.microsoft.com/office/drawing/2014/chart" uri="{C3380CC4-5D6E-409C-BE32-E72D297353CC}">
              <c16:uniqueId val="{00000006-7E1D-4B96-9AD5-0616017BDC5C}"/>
            </c:ext>
          </c:extLst>
        </c:ser>
        <c:ser>
          <c:idx val="7"/>
          <c:order val="7"/>
          <c:tx>
            <c:strRef>
              <c:f>Sheet5!$D$10</c:f>
              <c:strCache>
                <c:ptCount val="1"/>
                <c:pt idx="0">
                  <c:v>Mar</c:v>
                </c:pt>
              </c:strCache>
            </c:strRef>
          </c:tx>
          <c:spPr>
            <a:solidFill>
              <a:schemeClr val="accent2">
                <a:lumMod val="60000"/>
              </a:schemeClr>
            </a:solidFill>
            <a:ln>
              <a:noFill/>
            </a:ln>
            <a:effectLst/>
          </c:spPr>
          <c:invertIfNegative val="0"/>
          <c:cat>
            <c:strRef>
              <c:f>Sheet5!$E$2:$I$2</c:f>
              <c:strCache>
                <c:ptCount val="5"/>
                <c:pt idx="0">
                  <c:v>Karonga</c:v>
                </c:pt>
                <c:pt idx="1">
                  <c:v>Mzimba North</c:v>
                </c:pt>
                <c:pt idx="2">
                  <c:v>Mzimba South</c:v>
                </c:pt>
                <c:pt idx="3">
                  <c:v>Nkhata Bay</c:v>
                </c:pt>
                <c:pt idx="4">
                  <c:v>Rumphi</c:v>
                </c:pt>
              </c:strCache>
            </c:strRef>
          </c:cat>
          <c:val>
            <c:numRef>
              <c:f>Sheet5!$E$10:$I$10</c:f>
            </c:numRef>
          </c:val>
          <c:extLst>
            <c:ext xmlns:c16="http://schemas.microsoft.com/office/drawing/2014/chart" uri="{C3380CC4-5D6E-409C-BE32-E72D297353CC}">
              <c16:uniqueId val="{00000007-7E1D-4B96-9AD5-0616017BDC5C}"/>
            </c:ext>
          </c:extLst>
        </c:ser>
        <c:ser>
          <c:idx val="8"/>
          <c:order val="8"/>
          <c:tx>
            <c:strRef>
              <c:f>Sheet5!$D$11</c:f>
              <c:strCache>
                <c:ptCount val="1"/>
                <c:pt idx="0">
                  <c:v>Apr</c:v>
                </c:pt>
              </c:strCache>
            </c:strRef>
          </c:tx>
          <c:spPr>
            <a:solidFill>
              <a:schemeClr val="accent3">
                <a:lumMod val="60000"/>
              </a:schemeClr>
            </a:solidFill>
            <a:ln>
              <a:noFill/>
            </a:ln>
            <a:effectLst/>
          </c:spPr>
          <c:invertIfNegative val="0"/>
          <c:cat>
            <c:strRef>
              <c:f>Sheet5!$E$2:$I$2</c:f>
              <c:strCache>
                <c:ptCount val="5"/>
                <c:pt idx="0">
                  <c:v>Karonga</c:v>
                </c:pt>
                <c:pt idx="1">
                  <c:v>Mzimba North</c:v>
                </c:pt>
                <c:pt idx="2">
                  <c:v>Mzimba South</c:v>
                </c:pt>
                <c:pt idx="3">
                  <c:v>Nkhata Bay</c:v>
                </c:pt>
                <c:pt idx="4">
                  <c:v>Rumphi</c:v>
                </c:pt>
              </c:strCache>
            </c:strRef>
          </c:cat>
          <c:val>
            <c:numRef>
              <c:f>Sheet5!$E$11:$I$11</c:f>
            </c:numRef>
          </c:val>
          <c:extLst>
            <c:ext xmlns:c16="http://schemas.microsoft.com/office/drawing/2014/chart" uri="{C3380CC4-5D6E-409C-BE32-E72D297353CC}">
              <c16:uniqueId val="{00000008-7E1D-4B96-9AD5-0616017BDC5C}"/>
            </c:ext>
          </c:extLst>
        </c:ser>
        <c:ser>
          <c:idx val="9"/>
          <c:order val="9"/>
          <c:tx>
            <c:strRef>
              <c:f>Sheet5!$D$12</c:f>
              <c:strCache>
                <c:ptCount val="1"/>
                <c:pt idx="0">
                  <c:v>May</c:v>
                </c:pt>
              </c:strCache>
            </c:strRef>
          </c:tx>
          <c:spPr>
            <a:solidFill>
              <a:schemeClr val="accent4">
                <a:lumMod val="60000"/>
              </a:schemeClr>
            </a:solidFill>
            <a:ln>
              <a:noFill/>
            </a:ln>
            <a:effectLst/>
          </c:spPr>
          <c:invertIfNegative val="0"/>
          <c:cat>
            <c:strRef>
              <c:f>Sheet5!$E$2:$I$2</c:f>
              <c:strCache>
                <c:ptCount val="5"/>
                <c:pt idx="0">
                  <c:v>Karonga</c:v>
                </c:pt>
                <c:pt idx="1">
                  <c:v>Mzimba North</c:v>
                </c:pt>
                <c:pt idx="2">
                  <c:v>Mzimba South</c:v>
                </c:pt>
                <c:pt idx="3">
                  <c:v>Nkhata Bay</c:v>
                </c:pt>
                <c:pt idx="4">
                  <c:v>Rumphi</c:v>
                </c:pt>
              </c:strCache>
            </c:strRef>
          </c:cat>
          <c:val>
            <c:numRef>
              <c:f>Sheet5!$E$12:$I$12</c:f>
            </c:numRef>
          </c:val>
          <c:extLst>
            <c:ext xmlns:c16="http://schemas.microsoft.com/office/drawing/2014/chart" uri="{C3380CC4-5D6E-409C-BE32-E72D297353CC}">
              <c16:uniqueId val="{00000009-7E1D-4B96-9AD5-0616017BDC5C}"/>
            </c:ext>
          </c:extLst>
        </c:ser>
        <c:ser>
          <c:idx val="10"/>
          <c:order val="10"/>
          <c:tx>
            <c:strRef>
              <c:f>Sheet5!$D$13</c:f>
              <c:strCache>
                <c:ptCount val="1"/>
                <c:pt idx="0">
                  <c:v>Jun</c:v>
                </c:pt>
              </c:strCache>
            </c:strRef>
          </c:tx>
          <c:spPr>
            <a:solidFill>
              <a:schemeClr val="accent5">
                <a:lumMod val="60000"/>
              </a:schemeClr>
            </a:solidFill>
            <a:ln>
              <a:noFill/>
            </a:ln>
            <a:effectLst/>
          </c:spPr>
          <c:invertIfNegative val="0"/>
          <c:cat>
            <c:strRef>
              <c:f>Sheet5!$E$2:$I$2</c:f>
              <c:strCache>
                <c:ptCount val="5"/>
                <c:pt idx="0">
                  <c:v>Karonga</c:v>
                </c:pt>
                <c:pt idx="1">
                  <c:v>Mzimba North</c:v>
                </c:pt>
                <c:pt idx="2">
                  <c:v>Mzimba South</c:v>
                </c:pt>
                <c:pt idx="3">
                  <c:v>Nkhata Bay</c:v>
                </c:pt>
                <c:pt idx="4">
                  <c:v>Rumphi</c:v>
                </c:pt>
              </c:strCache>
            </c:strRef>
          </c:cat>
          <c:val>
            <c:numRef>
              <c:f>Sheet5!$E$13:$I$13</c:f>
            </c:numRef>
          </c:val>
          <c:extLst>
            <c:ext xmlns:c16="http://schemas.microsoft.com/office/drawing/2014/chart" uri="{C3380CC4-5D6E-409C-BE32-E72D297353CC}">
              <c16:uniqueId val="{0000000A-7E1D-4B96-9AD5-0616017BDC5C}"/>
            </c:ext>
          </c:extLst>
        </c:ser>
        <c:ser>
          <c:idx val="11"/>
          <c:order val="11"/>
          <c:tx>
            <c:strRef>
              <c:f>Sheet5!$D$14</c:f>
              <c:strCache>
                <c:ptCount val="1"/>
                <c:pt idx="0">
                  <c:v>Jul</c:v>
                </c:pt>
              </c:strCache>
            </c:strRef>
          </c:tx>
          <c:spPr>
            <a:solidFill>
              <a:schemeClr val="accent6">
                <a:lumMod val="60000"/>
              </a:schemeClr>
            </a:solidFill>
            <a:ln>
              <a:noFill/>
            </a:ln>
            <a:effectLst/>
          </c:spPr>
          <c:invertIfNegative val="0"/>
          <c:cat>
            <c:strRef>
              <c:f>Sheet5!$E$2:$I$2</c:f>
              <c:strCache>
                <c:ptCount val="5"/>
                <c:pt idx="0">
                  <c:v>Karonga</c:v>
                </c:pt>
                <c:pt idx="1">
                  <c:v>Mzimba North</c:v>
                </c:pt>
                <c:pt idx="2">
                  <c:v>Mzimba South</c:v>
                </c:pt>
                <c:pt idx="3">
                  <c:v>Nkhata Bay</c:v>
                </c:pt>
                <c:pt idx="4">
                  <c:v>Rumphi</c:v>
                </c:pt>
              </c:strCache>
            </c:strRef>
          </c:cat>
          <c:val>
            <c:numRef>
              <c:f>Sheet5!$E$14:$I$14</c:f>
            </c:numRef>
          </c:val>
          <c:extLst>
            <c:ext xmlns:c16="http://schemas.microsoft.com/office/drawing/2014/chart" uri="{C3380CC4-5D6E-409C-BE32-E72D297353CC}">
              <c16:uniqueId val="{0000000B-7E1D-4B96-9AD5-0616017BDC5C}"/>
            </c:ext>
          </c:extLst>
        </c:ser>
        <c:ser>
          <c:idx val="12"/>
          <c:order val="12"/>
          <c:tx>
            <c:strRef>
              <c:f>Sheet5!$D$15</c:f>
              <c:strCache>
                <c:ptCount val="1"/>
                <c:pt idx="0">
                  <c:v>2020</c:v>
                </c:pt>
              </c:strCache>
            </c:strRef>
          </c:tx>
          <c:spPr>
            <a:solidFill>
              <a:schemeClr val="accent1">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Sheet5!$E$2:$I$2</c:f>
              <c:strCache>
                <c:ptCount val="5"/>
                <c:pt idx="0">
                  <c:v>Karonga</c:v>
                </c:pt>
                <c:pt idx="1">
                  <c:v>Mzimba North</c:v>
                </c:pt>
                <c:pt idx="2">
                  <c:v>Mzimba South</c:v>
                </c:pt>
                <c:pt idx="3">
                  <c:v>Nkhata Bay</c:v>
                </c:pt>
                <c:pt idx="4">
                  <c:v>Rumphi</c:v>
                </c:pt>
              </c:strCache>
            </c:strRef>
          </c:cat>
          <c:val>
            <c:numRef>
              <c:f>Sheet5!$E$15:$I$15</c:f>
              <c:numCache>
                <c:formatCode>General</c:formatCode>
                <c:ptCount val="5"/>
                <c:pt idx="0">
                  <c:v>887</c:v>
                </c:pt>
                <c:pt idx="1">
                  <c:v>464</c:v>
                </c:pt>
                <c:pt idx="2">
                  <c:v>2480</c:v>
                </c:pt>
                <c:pt idx="3">
                  <c:v>981</c:v>
                </c:pt>
                <c:pt idx="4">
                  <c:v>485</c:v>
                </c:pt>
              </c:numCache>
            </c:numRef>
          </c:val>
          <c:extLst>
            <c:ext xmlns:c16="http://schemas.microsoft.com/office/drawing/2014/chart" uri="{C3380CC4-5D6E-409C-BE32-E72D297353CC}">
              <c16:uniqueId val="{0000000C-7E1D-4B96-9AD5-0616017BDC5C}"/>
            </c:ext>
          </c:extLst>
        </c:ser>
        <c:dLbls>
          <c:showLegendKey val="0"/>
          <c:showVal val="0"/>
          <c:showCatName val="0"/>
          <c:showSerName val="0"/>
          <c:showPercent val="0"/>
          <c:showBubbleSize val="0"/>
        </c:dLbls>
        <c:gapWidth val="219"/>
        <c:overlap val="-27"/>
        <c:axId val="44887424"/>
        <c:axId val="44889216"/>
      </c:barChart>
      <c:catAx>
        <c:axId val="44887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89216"/>
        <c:crosses val="autoZero"/>
        <c:auto val="1"/>
        <c:lblAlgn val="ctr"/>
        <c:lblOffset val="100"/>
        <c:noMultiLvlLbl val="0"/>
      </c:catAx>
      <c:valAx>
        <c:axId val="44889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87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CD8DA1-9296-427C-A137-3950B4BB4F8E}"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873743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CD8DA1-9296-427C-A137-3950B4BB4F8E}"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3316717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CD8DA1-9296-427C-A137-3950B4BB4F8E}"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D31E3D-7FDC-4A64-862E-502E5FD9FCD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200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7CD8DA1-9296-427C-A137-3950B4BB4F8E}"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1317167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7CD8DA1-9296-427C-A137-3950B4BB4F8E}"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D31E3D-7FDC-4A64-862E-502E5FD9FCD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9189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7CD8DA1-9296-427C-A137-3950B4BB4F8E}"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2847368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CD8DA1-9296-427C-A137-3950B4BB4F8E}"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3867167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CD8DA1-9296-427C-A137-3950B4BB4F8E}"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3689284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CD8DA1-9296-427C-A137-3950B4BB4F8E}"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2461643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CD8DA1-9296-427C-A137-3950B4BB4F8E}"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314712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CD8DA1-9296-427C-A137-3950B4BB4F8E}"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136670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CD8DA1-9296-427C-A137-3950B4BB4F8E}" type="datetimeFigureOut">
              <a:rPr lang="en-US" smtClean="0"/>
              <a:t>11/18/2020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671895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CD8DA1-9296-427C-A137-3950B4BB4F8E}" type="datetimeFigureOut">
              <a:rPr lang="en-US" smtClean="0"/>
              <a:t>11/18/2020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4080450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D8DA1-9296-427C-A137-3950B4BB4F8E}" type="datetimeFigureOut">
              <a:rPr lang="en-US" smtClean="0"/>
              <a:t>11/18/2020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3019630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CD8DA1-9296-427C-A137-3950B4BB4F8E}"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148457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CD8DA1-9296-427C-A137-3950B4BB4F8E}"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D31E3D-7FDC-4A64-862E-502E5FD9FCD5}" type="slidenum">
              <a:rPr lang="en-US" smtClean="0"/>
              <a:t>‹#›</a:t>
            </a:fld>
            <a:endParaRPr lang="en-US"/>
          </a:p>
        </p:txBody>
      </p:sp>
    </p:spTree>
    <p:extLst>
      <p:ext uri="{BB962C8B-B14F-4D97-AF65-F5344CB8AC3E}">
        <p14:creationId xmlns:p14="http://schemas.microsoft.com/office/powerpoint/2010/main" val="1319529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7CD8DA1-9296-427C-A137-3950B4BB4F8E}" type="datetimeFigureOut">
              <a:rPr lang="en-US" smtClean="0"/>
              <a:t>11/18/2020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0D31E3D-7FDC-4A64-862E-502E5FD9FCD5}" type="slidenum">
              <a:rPr lang="en-US" smtClean="0"/>
              <a:t>‹#›</a:t>
            </a:fld>
            <a:endParaRPr lang="en-US"/>
          </a:p>
        </p:txBody>
      </p:sp>
    </p:spTree>
    <p:extLst>
      <p:ext uri="{BB962C8B-B14F-4D97-AF65-F5344CB8AC3E}">
        <p14:creationId xmlns:p14="http://schemas.microsoft.com/office/powerpoint/2010/main" val="2398438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chart" Target="../charts/chart1.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chart" Target="../charts/chart2.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chart" Target="../charts/chart3.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1748" y="1863932"/>
            <a:ext cx="9144000" cy="2795563"/>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 </a:t>
            </a: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sz="4900" dirty="0">
                <a:solidFill>
                  <a:prstClr val="black"/>
                </a:solidFill>
              </a:rPr>
              <a:t>Ministry of Gender, Community Development and Social Welfare</a:t>
            </a:r>
            <a:br>
              <a:rPr lang="en-US" dirty="0"/>
            </a:br>
            <a:endParaRPr lang="en-US" dirty="0"/>
          </a:p>
        </p:txBody>
      </p:sp>
      <p:sp>
        <p:nvSpPr>
          <p:cNvPr id="3" name="Subtitle 2"/>
          <p:cNvSpPr>
            <a:spLocks noGrp="1"/>
          </p:cNvSpPr>
          <p:nvPr>
            <p:ph type="subTitle" idx="1"/>
          </p:nvPr>
        </p:nvSpPr>
        <p:spPr>
          <a:xfrm>
            <a:off x="2588454" y="5556738"/>
            <a:ext cx="8236299" cy="829994"/>
          </a:xfrm>
        </p:spPr>
        <p:txBody>
          <a:bodyPr>
            <a:normAutofit/>
          </a:bodyPr>
          <a:lstStyle/>
          <a:p>
            <a:pPr algn="just"/>
            <a:r>
              <a:rPr lang="en-US" sz="2400" dirty="0"/>
              <a:t>REPORT ON RAPID ASSESSMENT ON ENDING CHILD MARRIAGE AND TEEN PREGNANCIES</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559742" y="759032"/>
            <a:ext cx="1072515" cy="1104900"/>
          </a:xfrm>
          <a:prstGeom prst="rect">
            <a:avLst/>
          </a:prstGeom>
          <a:noFill/>
          <a:ln>
            <a:noFill/>
          </a:ln>
        </p:spPr>
      </p:pic>
    </p:spTree>
    <p:extLst>
      <p:ext uri="{BB962C8B-B14F-4D97-AF65-F5344CB8AC3E}">
        <p14:creationId xmlns:p14="http://schemas.microsoft.com/office/powerpoint/2010/main" val="1308171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34826-2034-491C-8016-95DF727EAC08}"/>
              </a:ext>
            </a:extLst>
          </p:cNvPr>
          <p:cNvSpPr>
            <a:spLocks noGrp="1"/>
          </p:cNvSpPr>
          <p:nvPr>
            <p:ph type="title"/>
          </p:nvPr>
        </p:nvSpPr>
        <p:spPr>
          <a:xfrm>
            <a:off x="1856935" y="624110"/>
            <a:ext cx="9647677" cy="782659"/>
          </a:xfrm>
        </p:spPr>
        <p:txBody>
          <a:bodyPr>
            <a:normAutofit/>
          </a:bodyPr>
          <a:lstStyle/>
          <a:p>
            <a:r>
              <a:rPr lang="en-US" sz="3200" dirty="0"/>
              <a:t>CASES OF CHILD MARRIAGES CONT.….</a:t>
            </a:r>
          </a:p>
        </p:txBody>
      </p:sp>
      <p:graphicFrame>
        <p:nvGraphicFramePr>
          <p:cNvPr id="5" name="Content Placeholder 4">
            <a:extLst>
              <a:ext uri="{FF2B5EF4-FFF2-40B4-BE49-F238E27FC236}">
                <a16:creationId xmlns:a16="http://schemas.microsoft.com/office/drawing/2014/main" id="{D19BF55D-3E0A-4508-955A-7B090E301533}"/>
              </a:ext>
            </a:extLst>
          </p:cNvPr>
          <p:cNvGraphicFramePr>
            <a:graphicFrameLocks noGrp="1"/>
          </p:cNvGraphicFramePr>
          <p:nvPr>
            <p:ph idx="1"/>
            <p:extLst>
              <p:ext uri="{D42A27DB-BD31-4B8C-83A1-F6EECF244321}">
                <p14:modId xmlns:p14="http://schemas.microsoft.com/office/powerpoint/2010/main" val="1768672509"/>
              </p:ext>
            </p:extLst>
          </p:nvPr>
        </p:nvGraphicFramePr>
        <p:xfrm>
          <a:off x="1420836" y="1406769"/>
          <a:ext cx="10083777" cy="4951828"/>
        </p:xfrm>
        <a:graphic>
          <a:graphicData uri="http://schemas.openxmlformats.org/drawingml/2006/table">
            <a:tbl>
              <a:tblPr firstRow="1" firstCol="1" bandRow="1">
                <a:tableStyleId>{5C22544A-7EE6-4342-B048-85BDC9FD1C3A}</a:tableStyleId>
              </a:tblPr>
              <a:tblGrid>
                <a:gridCol w="1954180">
                  <a:extLst>
                    <a:ext uri="{9D8B030D-6E8A-4147-A177-3AD203B41FA5}">
                      <a16:colId xmlns:a16="http://schemas.microsoft.com/office/drawing/2014/main" val="2003623132"/>
                    </a:ext>
                  </a:extLst>
                </a:gridCol>
                <a:gridCol w="1954180">
                  <a:extLst>
                    <a:ext uri="{9D8B030D-6E8A-4147-A177-3AD203B41FA5}">
                      <a16:colId xmlns:a16="http://schemas.microsoft.com/office/drawing/2014/main" val="2839483092"/>
                    </a:ext>
                  </a:extLst>
                </a:gridCol>
                <a:gridCol w="2051633">
                  <a:extLst>
                    <a:ext uri="{9D8B030D-6E8A-4147-A177-3AD203B41FA5}">
                      <a16:colId xmlns:a16="http://schemas.microsoft.com/office/drawing/2014/main" val="2064308912"/>
                    </a:ext>
                  </a:extLst>
                </a:gridCol>
                <a:gridCol w="2061892">
                  <a:extLst>
                    <a:ext uri="{9D8B030D-6E8A-4147-A177-3AD203B41FA5}">
                      <a16:colId xmlns:a16="http://schemas.microsoft.com/office/drawing/2014/main" val="3907682018"/>
                    </a:ext>
                  </a:extLst>
                </a:gridCol>
                <a:gridCol w="2061892">
                  <a:extLst>
                    <a:ext uri="{9D8B030D-6E8A-4147-A177-3AD203B41FA5}">
                      <a16:colId xmlns:a16="http://schemas.microsoft.com/office/drawing/2014/main" val="989068381"/>
                    </a:ext>
                  </a:extLst>
                </a:gridCol>
              </a:tblGrid>
              <a:tr h="291284">
                <a:tc rowSpan="2">
                  <a:txBody>
                    <a:bodyPr/>
                    <a:lstStyle/>
                    <a:p>
                      <a:pPr marL="0" marR="0" algn="ctr" fontAlgn="t">
                        <a:spcBef>
                          <a:spcPts val="0"/>
                        </a:spcBef>
                        <a:spcAft>
                          <a:spcPts val="0"/>
                        </a:spcAft>
                      </a:pPr>
                      <a:r>
                        <a:rPr lang="en-US" sz="1200" u="none" strike="noStrike" dirty="0">
                          <a:effectLst/>
                        </a:rPr>
                        <a:t>District</a:t>
                      </a:r>
                      <a:endParaRPr lang="en-US" sz="1800" b="0" i="0" u="none" strike="noStrike" dirty="0">
                        <a:effectLst/>
                        <a:latin typeface="Arial" panose="020B0604020202020204" pitchFamily="34" charset="0"/>
                      </a:endParaRPr>
                    </a:p>
                  </a:txBody>
                  <a:tcPr marL="68580" marR="68580" marT="9525" marB="0"/>
                </a:tc>
                <a:tc gridSpan="2">
                  <a:txBody>
                    <a:bodyPr/>
                    <a:lstStyle/>
                    <a:p>
                      <a:pPr marL="0" marR="0" algn="ctr" fontAlgn="t">
                        <a:spcBef>
                          <a:spcPts val="0"/>
                        </a:spcBef>
                        <a:spcAft>
                          <a:spcPts val="0"/>
                        </a:spcAft>
                      </a:pPr>
                      <a:r>
                        <a:rPr lang="en-US" sz="1200" u="none" strike="noStrike">
                          <a:effectLst/>
                        </a:rPr>
                        <a:t>Marriages</a:t>
                      </a:r>
                      <a:endParaRPr lang="en-US" sz="1800" b="0" i="0" u="none" strike="noStrike">
                        <a:effectLst/>
                        <a:latin typeface="Arial" panose="020B0604020202020204" pitchFamily="34" charset="0"/>
                      </a:endParaRPr>
                    </a:p>
                  </a:txBody>
                  <a:tcPr marL="68580" marR="68580" marT="9525" marB="0"/>
                </a:tc>
                <a:tc hMerge="1">
                  <a:txBody>
                    <a:bodyPr/>
                    <a:lstStyle/>
                    <a:p>
                      <a:endParaRPr lang="en-US"/>
                    </a:p>
                  </a:txBody>
                  <a:tcPr/>
                </a:tc>
                <a:tc gridSpan="2">
                  <a:txBody>
                    <a:bodyPr/>
                    <a:lstStyle/>
                    <a:p>
                      <a:pPr marL="0" marR="0" algn="ctr" fontAlgn="t">
                        <a:spcBef>
                          <a:spcPts val="0"/>
                        </a:spcBef>
                        <a:spcAft>
                          <a:spcPts val="0"/>
                        </a:spcAft>
                      </a:pPr>
                      <a:r>
                        <a:rPr lang="en-US" sz="1200" u="none" strike="noStrike">
                          <a:effectLst/>
                        </a:rPr>
                        <a:t>Increase</a:t>
                      </a:r>
                      <a:endParaRPr lang="en-US" sz="1800" b="0" i="0" u="none" strike="noStrike">
                        <a:effectLst/>
                        <a:latin typeface="Arial" panose="020B0604020202020204" pitchFamily="34" charset="0"/>
                      </a:endParaRPr>
                    </a:p>
                  </a:txBody>
                  <a:tcPr marL="68580" marR="68580" marT="9525" marB="0"/>
                </a:tc>
                <a:tc hMerge="1">
                  <a:txBody>
                    <a:bodyPr/>
                    <a:lstStyle/>
                    <a:p>
                      <a:endParaRPr lang="en-US"/>
                    </a:p>
                  </a:txBody>
                  <a:tcPr/>
                </a:tc>
                <a:extLst>
                  <a:ext uri="{0D108BD9-81ED-4DB2-BD59-A6C34878D82A}">
                    <a16:rowId xmlns:a16="http://schemas.microsoft.com/office/drawing/2014/main" val="2896519715"/>
                  </a:ext>
                </a:extLst>
              </a:tr>
              <a:tr h="291284">
                <a:tc vMerge="1">
                  <a:txBody>
                    <a:bodyPr/>
                    <a:lstStyle/>
                    <a:p>
                      <a:endParaRPr lang="en-US"/>
                    </a:p>
                  </a:txBody>
                  <a:tcPr/>
                </a:tc>
                <a:tc>
                  <a:txBody>
                    <a:bodyPr/>
                    <a:lstStyle/>
                    <a:p>
                      <a:pPr marL="0" marR="0" algn="ctr" fontAlgn="t">
                        <a:spcBef>
                          <a:spcPts val="0"/>
                        </a:spcBef>
                        <a:spcAft>
                          <a:spcPts val="0"/>
                        </a:spcAft>
                      </a:pPr>
                      <a:r>
                        <a:rPr lang="en-US" sz="1200" u="none" strike="noStrike">
                          <a:effectLst/>
                        </a:rPr>
                        <a:t>2019 </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2020 </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Number</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3329947379"/>
                  </a:ext>
                </a:extLst>
              </a:tr>
              <a:tr h="291284">
                <a:tc>
                  <a:txBody>
                    <a:bodyPr/>
                    <a:lstStyle/>
                    <a:p>
                      <a:pPr marL="0" marR="0" algn="l" fontAlgn="t">
                        <a:spcBef>
                          <a:spcPts val="0"/>
                        </a:spcBef>
                        <a:spcAft>
                          <a:spcPts val="0"/>
                        </a:spcAft>
                      </a:pPr>
                      <a:r>
                        <a:rPr lang="en-US" sz="1100" u="none" strike="noStrike">
                          <a:effectLst/>
                        </a:rPr>
                        <a:t>Ntcheu</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210</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280</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70</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25</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3647635031"/>
                  </a:ext>
                </a:extLst>
              </a:tr>
              <a:tr h="291284">
                <a:tc>
                  <a:txBody>
                    <a:bodyPr/>
                    <a:lstStyle/>
                    <a:p>
                      <a:pPr marL="0" marR="0" algn="l" fontAlgn="t">
                        <a:spcBef>
                          <a:spcPts val="0"/>
                        </a:spcBef>
                        <a:spcAft>
                          <a:spcPts val="0"/>
                        </a:spcAft>
                      </a:pPr>
                      <a:r>
                        <a:rPr lang="en-US" sz="1100" u="none" strike="noStrike">
                          <a:effectLst/>
                        </a:rPr>
                        <a:t>Balaka</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94</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249</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155</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62.2</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244196324"/>
                  </a:ext>
                </a:extLst>
              </a:tr>
              <a:tr h="291284">
                <a:tc>
                  <a:txBody>
                    <a:bodyPr/>
                    <a:lstStyle/>
                    <a:p>
                      <a:pPr marL="0" marR="0" algn="l" fontAlgn="t">
                        <a:spcBef>
                          <a:spcPts val="0"/>
                        </a:spcBef>
                        <a:spcAft>
                          <a:spcPts val="0"/>
                        </a:spcAft>
                      </a:pPr>
                      <a:r>
                        <a:rPr lang="en-US" sz="1100" u="none" strike="noStrike">
                          <a:effectLst/>
                        </a:rPr>
                        <a:t>Blantyre</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8</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309</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301</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97.4</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2567013027"/>
                  </a:ext>
                </a:extLst>
              </a:tr>
              <a:tr h="291284">
                <a:tc>
                  <a:txBody>
                    <a:bodyPr/>
                    <a:lstStyle/>
                    <a:p>
                      <a:pPr marL="0" marR="0" algn="l" fontAlgn="t">
                        <a:spcBef>
                          <a:spcPts val="0"/>
                        </a:spcBef>
                        <a:spcAft>
                          <a:spcPts val="0"/>
                        </a:spcAft>
                      </a:pPr>
                      <a:r>
                        <a:rPr lang="en-US" sz="1100" u="none" strike="noStrike">
                          <a:effectLst/>
                        </a:rPr>
                        <a:t>Chikwawa</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259</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1036</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777</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75</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1056506990"/>
                  </a:ext>
                </a:extLst>
              </a:tr>
              <a:tr h="291284">
                <a:tc>
                  <a:txBody>
                    <a:bodyPr/>
                    <a:lstStyle/>
                    <a:p>
                      <a:pPr marL="0" marR="0" algn="l" fontAlgn="t">
                        <a:spcBef>
                          <a:spcPts val="0"/>
                        </a:spcBef>
                        <a:spcAft>
                          <a:spcPts val="0"/>
                        </a:spcAft>
                      </a:pPr>
                      <a:r>
                        <a:rPr lang="en-US" sz="1100" u="none" strike="noStrike">
                          <a:effectLst/>
                        </a:rPr>
                        <a:t>Chiradzulu</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159</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516</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357</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69.2</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1958073886"/>
                  </a:ext>
                </a:extLst>
              </a:tr>
              <a:tr h="291284">
                <a:tc>
                  <a:txBody>
                    <a:bodyPr/>
                    <a:lstStyle/>
                    <a:p>
                      <a:pPr marL="0" marR="0" algn="l" fontAlgn="t">
                        <a:spcBef>
                          <a:spcPts val="0"/>
                        </a:spcBef>
                        <a:spcAft>
                          <a:spcPts val="0"/>
                        </a:spcAft>
                      </a:pPr>
                      <a:r>
                        <a:rPr lang="en-US" sz="1100" u="none" strike="noStrike">
                          <a:effectLst/>
                        </a:rPr>
                        <a:t>Dedza</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34</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108</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74</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68.5</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4249981992"/>
                  </a:ext>
                </a:extLst>
              </a:tr>
              <a:tr h="291284">
                <a:tc>
                  <a:txBody>
                    <a:bodyPr/>
                    <a:lstStyle/>
                    <a:p>
                      <a:pPr marL="0" marR="0" algn="l" fontAlgn="t">
                        <a:spcBef>
                          <a:spcPts val="0"/>
                        </a:spcBef>
                        <a:spcAft>
                          <a:spcPts val="0"/>
                        </a:spcAft>
                      </a:pPr>
                      <a:r>
                        <a:rPr lang="en-US" sz="1100" u="none" strike="noStrike">
                          <a:effectLst/>
                        </a:rPr>
                        <a:t>Machinga</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237</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969</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732</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75.5</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2304791844"/>
                  </a:ext>
                </a:extLst>
              </a:tr>
              <a:tr h="291284">
                <a:tc>
                  <a:txBody>
                    <a:bodyPr/>
                    <a:lstStyle/>
                    <a:p>
                      <a:pPr marL="0" marR="0" algn="l" fontAlgn="t">
                        <a:spcBef>
                          <a:spcPts val="0"/>
                        </a:spcBef>
                        <a:spcAft>
                          <a:spcPts val="0"/>
                        </a:spcAft>
                      </a:pPr>
                      <a:r>
                        <a:rPr lang="en-US" sz="1100" u="none" strike="noStrike">
                          <a:effectLst/>
                        </a:rPr>
                        <a:t>Mangochi</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60</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5941</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5881</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98.9</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4043235694"/>
                  </a:ext>
                </a:extLst>
              </a:tr>
              <a:tr h="291284">
                <a:tc>
                  <a:txBody>
                    <a:bodyPr/>
                    <a:lstStyle/>
                    <a:p>
                      <a:pPr marL="0" marR="0" algn="l" fontAlgn="t">
                        <a:spcBef>
                          <a:spcPts val="0"/>
                        </a:spcBef>
                        <a:spcAft>
                          <a:spcPts val="0"/>
                        </a:spcAft>
                      </a:pPr>
                      <a:r>
                        <a:rPr lang="en-US" sz="1100" u="none" strike="noStrike">
                          <a:effectLst/>
                        </a:rPr>
                        <a:t>Mulanje</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117</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670</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553</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82.5</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724500296"/>
                  </a:ext>
                </a:extLst>
              </a:tr>
              <a:tr h="291284">
                <a:tc>
                  <a:txBody>
                    <a:bodyPr/>
                    <a:lstStyle/>
                    <a:p>
                      <a:pPr marL="0" marR="0" algn="l" fontAlgn="t">
                        <a:spcBef>
                          <a:spcPts val="0"/>
                        </a:spcBef>
                        <a:spcAft>
                          <a:spcPts val="0"/>
                        </a:spcAft>
                      </a:pPr>
                      <a:r>
                        <a:rPr lang="en-US" sz="1100" u="none" strike="noStrike">
                          <a:effectLst/>
                        </a:rPr>
                        <a:t>Mwanza</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31</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186</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155</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83.3</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2537382551"/>
                  </a:ext>
                </a:extLst>
              </a:tr>
              <a:tr h="291284">
                <a:tc>
                  <a:txBody>
                    <a:bodyPr/>
                    <a:lstStyle/>
                    <a:p>
                      <a:pPr marL="0" marR="0" algn="l" fontAlgn="t">
                        <a:spcBef>
                          <a:spcPts val="0"/>
                        </a:spcBef>
                        <a:spcAft>
                          <a:spcPts val="0"/>
                        </a:spcAft>
                      </a:pPr>
                      <a:r>
                        <a:rPr lang="en-US" sz="1100" u="none" strike="noStrike">
                          <a:effectLst/>
                        </a:rPr>
                        <a:t>Neno</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5</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209</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204</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97.6</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3163611565"/>
                  </a:ext>
                </a:extLst>
              </a:tr>
              <a:tr h="291284">
                <a:tc>
                  <a:txBody>
                    <a:bodyPr/>
                    <a:lstStyle/>
                    <a:p>
                      <a:pPr marL="0" marR="0" algn="l" fontAlgn="t">
                        <a:spcBef>
                          <a:spcPts val="0"/>
                        </a:spcBef>
                        <a:spcAft>
                          <a:spcPts val="0"/>
                        </a:spcAft>
                      </a:pPr>
                      <a:r>
                        <a:rPr lang="en-US" sz="1100" u="none" strike="noStrike">
                          <a:effectLst/>
                        </a:rPr>
                        <a:t>Phalombe</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96</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580</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484</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83.4</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2419756914"/>
                  </a:ext>
                </a:extLst>
              </a:tr>
              <a:tr h="291284">
                <a:tc>
                  <a:txBody>
                    <a:bodyPr/>
                    <a:lstStyle/>
                    <a:p>
                      <a:pPr marL="0" marR="0" algn="l" fontAlgn="t">
                        <a:spcBef>
                          <a:spcPts val="0"/>
                        </a:spcBef>
                        <a:spcAft>
                          <a:spcPts val="0"/>
                        </a:spcAft>
                      </a:pPr>
                      <a:r>
                        <a:rPr lang="en-US" sz="1100" u="none" strike="noStrike">
                          <a:effectLst/>
                        </a:rPr>
                        <a:t>Salima</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317</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358</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41</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11.5</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2198301841"/>
                  </a:ext>
                </a:extLst>
              </a:tr>
              <a:tr h="291284">
                <a:tc>
                  <a:txBody>
                    <a:bodyPr/>
                    <a:lstStyle/>
                    <a:p>
                      <a:pPr marL="0" marR="0" algn="l" fontAlgn="t">
                        <a:spcBef>
                          <a:spcPts val="0"/>
                        </a:spcBef>
                        <a:spcAft>
                          <a:spcPts val="0"/>
                        </a:spcAft>
                      </a:pPr>
                      <a:r>
                        <a:rPr lang="en-US" sz="1100" u="none" strike="noStrike">
                          <a:effectLst/>
                        </a:rPr>
                        <a:t>Thyolo</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304</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743</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439</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59.1</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604879331"/>
                  </a:ext>
                </a:extLst>
              </a:tr>
              <a:tr h="291284">
                <a:tc>
                  <a:txBody>
                    <a:bodyPr/>
                    <a:lstStyle/>
                    <a:p>
                      <a:pPr marL="0" marR="0" algn="l" fontAlgn="t">
                        <a:spcBef>
                          <a:spcPts val="0"/>
                        </a:spcBef>
                        <a:spcAft>
                          <a:spcPts val="0"/>
                        </a:spcAft>
                      </a:pPr>
                      <a:r>
                        <a:rPr lang="en-US" sz="1100" u="none" strike="noStrike">
                          <a:effectLst/>
                        </a:rPr>
                        <a:t>Zomba</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418</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658</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a:effectLst/>
                        </a:rPr>
                        <a:t>240</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200" u="none" strike="noStrike" dirty="0">
                          <a:effectLst/>
                        </a:rPr>
                        <a:t>36.5</a:t>
                      </a:r>
                      <a:endParaRPr lang="en-US" sz="1800" b="0" i="0" u="none" strike="noStrike" dirty="0">
                        <a:effectLst/>
                        <a:latin typeface="Arial" panose="020B0604020202020204" pitchFamily="34" charset="0"/>
                      </a:endParaRPr>
                    </a:p>
                  </a:txBody>
                  <a:tcPr marL="68580" marR="68580" marT="9525" marB="0"/>
                </a:tc>
                <a:extLst>
                  <a:ext uri="{0D108BD9-81ED-4DB2-BD59-A6C34878D82A}">
                    <a16:rowId xmlns:a16="http://schemas.microsoft.com/office/drawing/2014/main" val="1050516561"/>
                  </a:ext>
                </a:extLst>
              </a:tr>
            </a:tbl>
          </a:graphicData>
        </a:graphic>
      </p:graphicFrame>
    </p:spTree>
    <p:extLst>
      <p:ext uri="{BB962C8B-B14F-4D97-AF65-F5344CB8AC3E}">
        <p14:creationId xmlns:p14="http://schemas.microsoft.com/office/powerpoint/2010/main" val="406516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C2F6A-FCD5-4366-A9FE-AA7C3EF84231}"/>
              </a:ext>
            </a:extLst>
          </p:cNvPr>
          <p:cNvSpPr>
            <a:spLocks noGrp="1"/>
          </p:cNvSpPr>
          <p:nvPr>
            <p:ph type="title"/>
          </p:nvPr>
        </p:nvSpPr>
        <p:spPr/>
        <p:txBody>
          <a:bodyPr/>
          <a:lstStyle/>
          <a:p>
            <a:r>
              <a:rPr lang="en-US" dirty="0"/>
              <a:t>Key drivers of teen pregnancies</a:t>
            </a:r>
          </a:p>
        </p:txBody>
      </p:sp>
      <p:sp>
        <p:nvSpPr>
          <p:cNvPr id="3" name="Content Placeholder 2">
            <a:extLst>
              <a:ext uri="{FF2B5EF4-FFF2-40B4-BE49-F238E27FC236}">
                <a16:creationId xmlns:a16="http://schemas.microsoft.com/office/drawing/2014/main" id="{F751BF93-8CD2-4E29-8022-EBC69EAADD11}"/>
              </a:ext>
            </a:extLst>
          </p:cNvPr>
          <p:cNvSpPr>
            <a:spLocks noGrp="1"/>
          </p:cNvSpPr>
          <p:nvPr>
            <p:ph idx="1"/>
          </p:nvPr>
        </p:nvSpPr>
        <p:spPr/>
        <p:txBody>
          <a:bodyPr>
            <a:normAutofit lnSpcReduction="10000"/>
          </a:bodyPr>
          <a:lstStyle/>
          <a:p>
            <a:pPr algn="just"/>
            <a:r>
              <a:rPr lang="en-US" sz="2800" dirty="0"/>
              <a:t>The key drivers of child marriages and teenage pregnancies are rooted in the:</a:t>
            </a:r>
          </a:p>
          <a:p>
            <a:pPr lvl="1" algn="just"/>
            <a:r>
              <a:rPr lang="en-US" sz="2600" dirty="0"/>
              <a:t> dominant culture(s) of the country,</a:t>
            </a:r>
          </a:p>
          <a:p>
            <a:pPr lvl="1" algn="just"/>
            <a:r>
              <a:rPr lang="en-US" sz="2600" dirty="0"/>
              <a:t> compounded by religious beliefs, </a:t>
            </a:r>
          </a:p>
          <a:p>
            <a:pPr lvl="1" algn="just"/>
            <a:r>
              <a:rPr lang="en-US" sz="2600" dirty="0"/>
              <a:t>lack of economic empowerment (loss of livelihood due to </a:t>
            </a:r>
            <a:r>
              <a:rPr lang="en-US" sz="2600" dirty="0" err="1"/>
              <a:t>covid</a:t>
            </a:r>
            <a:r>
              <a:rPr lang="en-US" sz="2600" dirty="0"/>
              <a:t>)</a:t>
            </a:r>
          </a:p>
          <a:p>
            <a:pPr lvl="1" algn="just"/>
            <a:r>
              <a:rPr lang="en-US" sz="2600" dirty="0"/>
              <a:t>Limited  social alternatives for young people.</a:t>
            </a:r>
          </a:p>
          <a:p>
            <a:pPr lvl="1" algn="just"/>
            <a:r>
              <a:rPr lang="en-US" sz="2600" dirty="0"/>
              <a:t>Reduction of protection service</a:t>
            </a:r>
          </a:p>
          <a:p>
            <a:endParaRPr lang="en-US" dirty="0"/>
          </a:p>
        </p:txBody>
      </p:sp>
    </p:spTree>
    <p:extLst>
      <p:ext uri="{BB962C8B-B14F-4D97-AF65-F5344CB8AC3E}">
        <p14:creationId xmlns:p14="http://schemas.microsoft.com/office/powerpoint/2010/main" val="1162133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Interventions</a:t>
            </a:r>
          </a:p>
        </p:txBody>
      </p:sp>
      <p:sp>
        <p:nvSpPr>
          <p:cNvPr id="3" name="Content Placeholder 2"/>
          <p:cNvSpPr>
            <a:spLocks noGrp="1"/>
          </p:cNvSpPr>
          <p:nvPr>
            <p:ph idx="1"/>
          </p:nvPr>
        </p:nvSpPr>
        <p:spPr>
          <a:xfrm>
            <a:off x="609600" y="1600201"/>
            <a:ext cx="10972800" cy="4872788"/>
          </a:xfrm>
        </p:spPr>
        <p:txBody>
          <a:bodyPr>
            <a:normAutofit lnSpcReduction="10000"/>
          </a:bodyPr>
          <a:lstStyle/>
          <a:p>
            <a:r>
              <a:rPr lang="en-US" dirty="0"/>
              <a:t>The country has multiple initiatives for keeping girls in schools but in selected parts of districts</a:t>
            </a:r>
          </a:p>
          <a:p>
            <a:r>
              <a:rPr lang="en-US" dirty="0"/>
              <a:t>Provision of life skills and economic empowerment to girls remains important </a:t>
            </a:r>
          </a:p>
          <a:p>
            <a:r>
              <a:rPr lang="en-US" dirty="0"/>
              <a:t>Community leaders initiatives in annul marriages remains a good practice</a:t>
            </a:r>
          </a:p>
          <a:p>
            <a:r>
              <a:rPr lang="en-US" dirty="0"/>
              <a:t>Secondary education expansion for development is a good opportunity but needs more</a:t>
            </a:r>
          </a:p>
          <a:p>
            <a:r>
              <a:rPr lang="en-US" dirty="0"/>
              <a:t>The country has National Strategy for ending Child Marriages 2018-2023 but lack budgetary support: it proposes for</a:t>
            </a:r>
          </a:p>
          <a:p>
            <a:pPr lvl="1"/>
            <a:r>
              <a:rPr lang="en-US" dirty="0"/>
              <a:t>Transformative change in the cultural norms, attitudes and practices</a:t>
            </a:r>
          </a:p>
          <a:p>
            <a:pPr lvl="1"/>
            <a:r>
              <a:rPr lang="en-US" dirty="0"/>
              <a:t>Increased access to quality and relevant  education</a:t>
            </a:r>
          </a:p>
          <a:p>
            <a:pPr lvl="1"/>
            <a:r>
              <a:rPr lang="en-US" dirty="0"/>
              <a:t>Increased access to comprehensive sexuality education and SRH information and services to adolescent boys and girls</a:t>
            </a:r>
          </a:p>
          <a:p>
            <a:pPr lvl="1"/>
            <a:r>
              <a:rPr lang="en-US" dirty="0"/>
              <a:t>Strengthen income of girls and families and communities with provisio0nn of economic and other livelihood opportunities</a:t>
            </a:r>
          </a:p>
          <a:p>
            <a:pPr lvl="1"/>
            <a:r>
              <a:rPr lang="en-US" dirty="0"/>
              <a:t>Foster an enabling legal and policy framework to enforce and end child marriages</a:t>
            </a:r>
          </a:p>
          <a:p>
            <a:pPr lvl="1"/>
            <a:r>
              <a:rPr lang="en-US" dirty="0"/>
              <a:t>Strengthen multi-sectoral implementation and coordination mechanism for ending child marriages</a:t>
            </a:r>
          </a:p>
        </p:txBody>
      </p:sp>
    </p:spTree>
    <p:extLst>
      <p:ext uri="{BB962C8B-B14F-4D97-AF65-F5344CB8AC3E}">
        <p14:creationId xmlns:p14="http://schemas.microsoft.com/office/powerpoint/2010/main" val="2373700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455174"/>
          </a:xfrm>
        </p:spPr>
        <p:txBody>
          <a:bodyPr/>
          <a:lstStyle/>
          <a:p>
            <a:r>
              <a:rPr lang="en-US" dirty="0"/>
              <a:t>Broader and strategic Recommendation</a:t>
            </a:r>
          </a:p>
        </p:txBody>
      </p:sp>
      <p:sp>
        <p:nvSpPr>
          <p:cNvPr id="3" name="Content Placeholder 2"/>
          <p:cNvSpPr>
            <a:spLocks noGrp="1"/>
          </p:cNvSpPr>
          <p:nvPr>
            <p:ph idx="1"/>
          </p:nvPr>
        </p:nvSpPr>
        <p:spPr>
          <a:xfrm>
            <a:off x="609600" y="1600201"/>
            <a:ext cx="10972800" cy="4780934"/>
          </a:xfrm>
        </p:spPr>
        <p:txBody>
          <a:bodyPr>
            <a:normAutofit/>
          </a:bodyPr>
          <a:lstStyle/>
          <a:p>
            <a:r>
              <a:rPr lang="en-US" dirty="0"/>
              <a:t>Financing of the National Strategy for  Ending Child Marriage strategy</a:t>
            </a:r>
          </a:p>
          <a:p>
            <a:r>
              <a:rPr lang="en-US" dirty="0"/>
              <a:t>Support efforts to withdraw children from marriages and prosecute  adult offenders</a:t>
            </a:r>
          </a:p>
          <a:p>
            <a:r>
              <a:rPr lang="en-US" dirty="0"/>
              <a:t>Enforce age appropriate learning  for children through investing in early years (ECD) a </a:t>
            </a:r>
            <a:r>
              <a:rPr lang="en-US" dirty="0" err="1"/>
              <a:t>nd</a:t>
            </a:r>
            <a:r>
              <a:rPr lang="en-US" dirty="0"/>
              <a:t> compulsory  primary education for all children</a:t>
            </a:r>
          </a:p>
          <a:p>
            <a:pPr lvl="1"/>
            <a:r>
              <a:rPr lang="en-US" dirty="0"/>
              <a:t>Consider abolishing repletion policy</a:t>
            </a:r>
          </a:p>
          <a:p>
            <a:pPr lvl="1"/>
            <a:r>
              <a:rPr lang="en-US" dirty="0"/>
              <a:t>No hidden costs of education at primary</a:t>
            </a:r>
          </a:p>
          <a:p>
            <a:pPr lvl="1"/>
            <a:r>
              <a:rPr lang="en-US" dirty="0"/>
              <a:t>Free secondary education for girls  and provision of education support to all </a:t>
            </a:r>
            <a:r>
              <a:rPr lang="en-US" dirty="0" err="1"/>
              <a:t>vunerable</a:t>
            </a:r>
            <a:r>
              <a:rPr lang="en-US" dirty="0"/>
              <a:t> children</a:t>
            </a:r>
          </a:p>
          <a:p>
            <a:r>
              <a:rPr lang="en-US" dirty="0"/>
              <a:t>Scale up establishment  and operationalization of safe  spaces for girls</a:t>
            </a:r>
          </a:p>
          <a:p>
            <a:r>
              <a:rPr lang="en-US" dirty="0"/>
              <a:t>Engagement  of traditional leaders and other gatekeepers behavior change  and laws enforcement initiatives </a:t>
            </a:r>
          </a:p>
          <a:p>
            <a:r>
              <a:rPr lang="en-US" dirty="0"/>
              <a:t>Provide economic support to girls withdrawn from child marriages and those at risk through special fund .</a:t>
            </a:r>
          </a:p>
          <a:p>
            <a:pPr lvl="1"/>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3744381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a:bodyPr>
          <a:lstStyle/>
          <a:p>
            <a:r>
              <a:rPr lang="en-US" sz="2800" b="1" dirty="0">
                <a:latin typeface="+mn-lt"/>
              </a:rPr>
              <a:t>General Recommendation for Health Sector</a:t>
            </a:r>
          </a:p>
        </p:txBody>
      </p:sp>
      <p:sp>
        <p:nvSpPr>
          <p:cNvPr id="3" name="Content Placeholder 2"/>
          <p:cNvSpPr>
            <a:spLocks noGrp="1"/>
          </p:cNvSpPr>
          <p:nvPr>
            <p:ph idx="1"/>
          </p:nvPr>
        </p:nvSpPr>
        <p:spPr>
          <a:xfrm>
            <a:off x="838200" y="1123406"/>
            <a:ext cx="10515600" cy="5053557"/>
          </a:xfrm>
        </p:spPr>
        <p:txBody>
          <a:bodyPr>
            <a:normAutofit fontScale="92500"/>
          </a:bodyPr>
          <a:lstStyle/>
          <a:p>
            <a:pPr algn="just"/>
            <a:r>
              <a:rPr lang="en-US" sz="2400" dirty="0"/>
              <a:t>Action should be taken to nullify all Child  marriages, </a:t>
            </a:r>
          </a:p>
          <a:p>
            <a:pPr algn="just"/>
            <a:r>
              <a:rPr lang="en-US" sz="2400" dirty="0"/>
              <a:t>Those in marriages should be withdrawn and be encouraged to go back to school. Counseling and other forms of psycho-social support should be provided to all, as well as to their parents and guardians.</a:t>
            </a:r>
          </a:p>
          <a:p>
            <a:pPr lvl="0" algn="just"/>
            <a:r>
              <a:rPr lang="en-US" sz="2400" dirty="0"/>
              <a:t>Awareness activities aimed at behavior change and  combating stigma should be put in place to benefit the pregnant girls to go back to school.</a:t>
            </a:r>
          </a:p>
          <a:p>
            <a:pPr lvl="0" algn="just"/>
            <a:r>
              <a:rPr lang="en-US" sz="2400" dirty="0"/>
              <a:t>Use of contraceptives should be promoted and encouraged as a preventive measure. Where this is controversial, an open and honest debate on the subject should be started.  </a:t>
            </a:r>
          </a:p>
          <a:p>
            <a:pPr algn="just"/>
            <a:r>
              <a:rPr lang="en-US" sz="2400" dirty="0"/>
              <a:t>Special antenatal and child care services should be formulated and provided to the teenage girls that have become pregnant and those who will be delivering babies, respectively.</a:t>
            </a:r>
          </a:p>
          <a:p>
            <a:pPr lvl="0" algn="just"/>
            <a:endParaRPr lang="en-US" sz="2400" dirty="0"/>
          </a:p>
          <a:p>
            <a:pPr algn="just"/>
            <a:endParaRPr lang="en-US" sz="2400" dirty="0"/>
          </a:p>
        </p:txBody>
      </p:sp>
    </p:spTree>
    <p:extLst>
      <p:ext uri="{BB962C8B-B14F-4D97-AF65-F5344CB8AC3E}">
        <p14:creationId xmlns:p14="http://schemas.microsoft.com/office/powerpoint/2010/main" val="142468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7652"/>
          </a:xfrm>
        </p:spPr>
        <p:txBody>
          <a:bodyPr>
            <a:normAutofit/>
          </a:bodyPr>
          <a:lstStyle/>
          <a:p>
            <a:r>
              <a:rPr lang="en-US" sz="2800" b="1" dirty="0">
                <a:latin typeface="+mn-lt"/>
              </a:rPr>
              <a:t>Recommendations Cont’d</a:t>
            </a:r>
          </a:p>
        </p:txBody>
      </p:sp>
      <p:sp>
        <p:nvSpPr>
          <p:cNvPr id="3" name="Content Placeholder 2"/>
          <p:cNvSpPr>
            <a:spLocks noGrp="1"/>
          </p:cNvSpPr>
          <p:nvPr>
            <p:ph idx="1"/>
          </p:nvPr>
        </p:nvSpPr>
        <p:spPr>
          <a:xfrm>
            <a:off x="838200" y="1110343"/>
            <a:ext cx="10515600" cy="5066620"/>
          </a:xfrm>
        </p:spPr>
        <p:txBody>
          <a:bodyPr>
            <a:normAutofit/>
          </a:bodyPr>
          <a:lstStyle/>
          <a:p>
            <a:pPr marL="0" indent="0" algn="just">
              <a:buNone/>
            </a:pPr>
            <a:endParaRPr lang="en-US" sz="2400" dirty="0"/>
          </a:p>
          <a:p>
            <a:pPr lvl="0" algn="just"/>
            <a:r>
              <a:rPr lang="en-US" sz="2400" dirty="0"/>
              <a:t>Key stakeholders should open up on comprehensive sexual reproductive health rights education to inculcate appropriate values in the minds of teenagers and equip them with a skill set that enables them to make the right decisions</a:t>
            </a:r>
          </a:p>
          <a:p>
            <a:pPr lvl="0" algn="just"/>
            <a:endParaRPr lang="en-US" sz="2400" dirty="0"/>
          </a:p>
          <a:p>
            <a:pPr algn="just"/>
            <a:endParaRPr lang="en-US" sz="2400" dirty="0"/>
          </a:p>
          <a:p>
            <a:pPr lvl="0" algn="just"/>
            <a:endParaRPr lang="en-US" sz="2400" dirty="0"/>
          </a:p>
          <a:p>
            <a:pPr lvl="0" algn="just"/>
            <a:endParaRPr lang="en-US" dirty="0"/>
          </a:p>
          <a:p>
            <a:pPr algn="just"/>
            <a:endParaRPr lang="en-US" dirty="0"/>
          </a:p>
        </p:txBody>
      </p:sp>
    </p:spTree>
    <p:extLst>
      <p:ext uri="{BB962C8B-B14F-4D97-AF65-F5344CB8AC3E}">
        <p14:creationId xmlns:p14="http://schemas.microsoft.com/office/powerpoint/2010/main" val="1440539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11BFC-BB60-40ED-A182-21ADC7870B88}"/>
              </a:ext>
            </a:extLst>
          </p:cNvPr>
          <p:cNvSpPr>
            <a:spLocks noGrp="1"/>
          </p:cNvSpPr>
          <p:nvPr>
            <p:ph type="ctrTitle"/>
          </p:nvPr>
        </p:nvSpPr>
        <p:spPr>
          <a:xfrm>
            <a:off x="1941343" y="2514601"/>
            <a:ext cx="7287063" cy="914400"/>
          </a:xfrm>
        </p:spPr>
        <p:txBody>
          <a:bodyPr/>
          <a:lstStyle/>
          <a:p>
            <a:r>
              <a:rPr lang="en-US" dirty="0"/>
              <a:t>THANK YOU</a:t>
            </a:r>
          </a:p>
        </p:txBody>
      </p:sp>
    </p:spTree>
    <p:extLst>
      <p:ext uri="{BB962C8B-B14F-4D97-AF65-F5344CB8AC3E}">
        <p14:creationId xmlns:p14="http://schemas.microsoft.com/office/powerpoint/2010/main" val="3586627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E2A46-B0FC-4425-9389-C1043578D9F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4E7BC21-F938-4155-97C8-9968E5073710}"/>
              </a:ext>
            </a:extLst>
          </p:cNvPr>
          <p:cNvSpPr>
            <a:spLocks noGrp="1"/>
          </p:cNvSpPr>
          <p:nvPr>
            <p:ph idx="1"/>
          </p:nvPr>
        </p:nvSpPr>
        <p:spPr>
          <a:xfrm>
            <a:off x="1266092" y="1603716"/>
            <a:ext cx="10733650" cy="4768949"/>
          </a:xfrm>
        </p:spPr>
        <p:txBody>
          <a:bodyPr>
            <a:noAutofit/>
          </a:bodyPr>
          <a:lstStyle/>
          <a:p>
            <a:pPr algn="just"/>
            <a:r>
              <a:rPr lang="en-US" sz="2400" dirty="0">
                <a:solidFill>
                  <a:prstClr val="black"/>
                </a:solidFill>
                <a:latin typeface="Century Gothic" panose="020B0502020202020204" pitchFamily="34" charset="0"/>
                <a:cs typeface="Times New Roman" panose="02020603050405020304" pitchFamily="18" charset="0"/>
              </a:rPr>
              <a:t>T</a:t>
            </a:r>
            <a:r>
              <a:rPr lang="en-US" sz="24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t>he Ministry of Gender, Community Development and Social Welfare in collaboration with its partners commissioned a </a:t>
            </a:r>
            <a:r>
              <a:rPr lang="en-US" sz="24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rapid assessment study on </a:t>
            </a:r>
            <a:r>
              <a:rPr lang="en-US" sz="24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t>child marriage and teenage pregnancy in Malawi in the wake of the outbreak of the covid-19 pandemic. </a:t>
            </a:r>
            <a:br>
              <a:rPr lang="en-US" sz="24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br>
            <a:br>
              <a:rPr lang="en-US" sz="24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br>
            <a:r>
              <a:rPr lang="en-US" sz="2400" dirty="0">
                <a:solidFill>
                  <a:prstClr val="black"/>
                </a:solidFill>
                <a:latin typeface="Century Gothic" panose="020B0502020202020204" pitchFamily="34" charset="0"/>
                <a:ea typeface="Times New Roman" panose="02020603050405020304" pitchFamily="18" charset="0"/>
                <a:cs typeface="Times New Roman" panose="02020603050405020304" pitchFamily="18" charset="0"/>
              </a:rPr>
              <a:t>The purpose of the study was to generate data for lobbying for increased financial support, coordination, implementation and monitoring of activities aimed at ending child marriages and teenage pregnancies during and after the covid-19 period.</a:t>
            </a:r>
            <a:br>
              <a:rPr lang="en-US" sz="2400" dirty="0">
                <a:effectLst/>
                <a:latin typeface="Century Gothic" panose="020B0502020202020204" pitchFamily="34" charset="0"/>
                <a:ea typeface="Times New Roman" panose="02020603050405020304" pitchFamily="18" charset="0"/>
                <a:cs typeface="Times New Roman" panose="02020603050405020304" pitchFamily="18" charset="0"/>
              </a:rPr>
            </a:br>
            <a:endParaRPr lang="en-US" sz="2400" dirty="0">
              <a:latin typeface="Century Gothic" panose="020B0502020202020204" pitchFamily="34" charset="0"/>
            </a:endParaRPr>
          </a:p>
        </p:txBody>
      </p:sp>
    </p:spTree>
    <p:extLst>
      <p:ext uri="{BB962C8B-B14F-4D97-AF65-F5344CB8AC3E}">
        <p14:creationId xmlns:p14="http://schemas.microsoft.com/office/powerpoint/2010/main" val="1361383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48D8-5773-482B-8353-631FF4451045}"/>
              </a:ext>
            </a:extLst>
          </p:cNvPr>
          <p:cNvSpPr>
            <a:spLocks noGrp="1"/>
          </p:cNvSpPr>
          <p:nvPr>
            <p:ph type="title"/>
          </p:nvPr>
        </p:nvSpPr>
        <p:spPr>
          <a:xfrm>
            <a:off x="2082019" y="624110"/>
            <a:ext cx="9422594" cy="1120284"/>
          </a:xfrm>
        </p:spPr>
        <p:txBody>
          <a:bodyPr/>
          <a:lstStyle/>
          <a:p>
            <a:r>
              <a:rPr lang="en-US" dirty="0"/>
              <a:t>Methodology</a:t>
            </a:r>
          </a:p>
        </p:txBody>
      </p:sp>
      <p:sp>
        <p:nvSpPr>
          <p:cNvPr id="3" name="Content Placeholder 2">
            <a:extLst>
              <a:ext uri="{FF2B5EF4-FFF2-40B4-BE49-F238E27FC236}">
                <a16:creationId xmlns:a16="http://schemas.microsoft.com/office/drawing/2014/main" id="{D6757281-8CFC-4C31-A4A9-9C7328C91A38}"/>
              </a:ext>
            </a:extLst>
          </p:cNvPr>
          <p:cNvSpPr>
            <a:spLocks noGrp="1"/>
          </p:cNvSpPr>
          <p:nvPr>
            <p:ph idx="1"/>
          </p:nvPr>
        </p:nvSpPr>
        <p:spPr>
          <a:xfrm>
            <a:off x="2236763" y="2133600"/>
            <a:ext cx="9267849" cy="4100290"/>
          </a:xfrm>
        </p:spPr>
        <p:txBody>
          <a:bodyPr>
            <a:noAutofit/>
          </a:bodyPr>
          <a:lstStyle/>
          <a:p>
            <a:r>
              <a:rPr lang="en-US" sz="2800" dirty="0"/>
              <a:t>Field work was done jointly by central </a:t>
            </a:r>
            <a:r>
              <a:rPr lang="en-US" sz="2800" dirty="0" err="1"/>
              <a:t>slevel</a:t>
            </a:r>
            <a:r>
              <a:rPr lang="en-US" sz="2800" dirty="0"/>
              <a:t> and District level members </a:t>
            </a:r>
          </a:p>
          <a:p>
            <a:r>
              <a:rPr lang="en-US" sz="2800" dirty="0"/>
              <a:t>FGDs and Key Stakeholder  Interviews were conducted </a:t>
            </a:r>
          </a:p>
          <a:p>
            <a:r>
              <a:rPr lang="en-US" sz="2800" dirty="0"/>
              <a:t>All districts were targeted but with focus to </a:t>
            </a:r>
            <a:r>
              <a:rPr lang="en-US" sz="2800" dirty="0" err="1"/>
              <a:t>Nsanje</a:t>
            </a:r>
            <a:r>
              <a:rPr lang="en-US" sz="2800" dirty="0"/>
              <a:t>, Blantyre, Dedza, Karonga, Lilongwe, Mangochi, Chitipa, Rumphi, Nkhotakota, Mwanza, Neno, Ntcheu, Machinga, Zomba, Phalombe, Mzimba and Chikwawa</a:t>
            </a:r>
          </a:p>
        </p:txBody>
      </p:sp>
    </p:spTree>
    <p:extLst>
      <p:ext uri="{BB962C8B-B14F-4D97-AF65-F5344CB8AC3E}">
        <p14:creationId xmlns:p14="http://schemas.microsoft.com/office/powerpoint/2010/main" val="333109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F724-25C4-4A33-B692-562877EE9A1B}"/>
              </a:ext>
            </a:extLst>
          </p:cNvPr>
          <p:cNvSpPr>
            <a:spLocks noGrp="1"/>
          </p:cNvSpPr>
          <p:nvPr>
            <p:ph type="title"/>
          </p:nvPr>
        </p:nvSpPr>
        <p:spPr/>
        <p:txBody>
          <a:bodyPr/>
          <a:lstStyle/>
          <a:p>
            <a:r>
              <a:rPr lang="en-US" dirty="0"/>
              <a:t>Key findings</a:t>
            </a:r>
          </a:p>
        </p:txBody>
      </p:sp>
      <p:sp>
        <p:nvSpPr>
          <p:cNvPr id="3" name="Content Placeholder 2">
            <a:extLst>
              <a:ext uri="{FF2B5EF4-FFF2-40B4-BE49-F238E27FC236}">
                <a16:creationId xmlns:a16="http://schemas.microsoft.com/office/drawing/2014/main" id="{E8787713-B611-46F4-9189-A6FB39334977}"/>
              </a:ext>
            </a:extLst>
          </p:cNvPr>
          <p:cNvSpPr>
            <a:spLocks noGrp="1"/>
          </p:cNvSpPr>
          <p:nvPr>
            <p:ph idx="1"/>
          </p:nvPr>
        </p:nvSpPr>
        <p:spPr/>
        <p:txBody>
          <a:bodyPr>
            <a:normAutofit fontScale="92500"/>
          </a:bodyPr>
          <a:lstStyle/>
          <a:p>
            <a:pPr algn="just"/>
            <a:r>
              <a:rPr lang="en-US" sz="2800" dirty="0"/>
              <a:t>Overall Teenage pregnancies have increased during the covid-19 period to over 40,000.</a:t>
            </a:r>
          </a:p>
          <a:p>
            <a:pPr algn="just"/>
            <a:r>
              <a:rPr lang="en-US" sz="2800" dirty="0"/>
              <a:t>Records of teen pregnancies for the southern region from March to  July 2019 revealed  that they have increased from 20,000 to 22,000 in 2020.</a:t>
            </a:r>
          </a:p>
          <a:p>
            <a:pPr algn="just"/>
            <a:r>
              <a:rPr lang="en-US" sz="2800" dirty="0"/>
              <a:t>These figures show that cases of Teenage pregnancies and Child marriages have worsened.</a:t>
            </a:r>
          </a:p>
          <a:p>
            <a:endParaRPr lang="en-US" dirty="0"/>
          </a:p>
        </p:txBody>
      </p:sp>
    </p:spTree>
    <p:extLst>
      <p:ext uri="{BB962C8B-B14F-4D97-AF65-F5344CB8AC3E}">
        <p14:creationId xmlns:p14="http://schemas.microsoft.com/office/powerpoint/2010/main" val="34912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2DB83396-2FC5-474E-B76C-25547ADD9FAF}"/>
              </a:ext>
            </a:extLst>
          </p:cNvPr>
          <p:cNvGraphicFramePr>
            <a:graphicFrameLocks noGrp="1"/>
          </p:cNvGraphicFramePr>
          <p:nvPr>
            <p:ph idx="1"/>
            <p:extLst>
              <p:ext uri="{D42A27DB-BD31-4B8C-83A1-F6EECF244321}">
                <p14:modId xmlns:p14="http://schemas.microsoft.com/office/powerpoint/2010/main" val="42147263"/>
              </p:ext>
            </p:extLst>
          </p:nvPr>
        </p:nvGraphicFramePr>
        <p:xfrm>
          <a:off x="1322362" y="1167618"/>
          <a:ext cx="10297551" cy="47442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973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87A43-DCC1-4DCB-A465-20DDEBCDA760}"/>
              </a:ext>
            </a:extLst>
          </p:cNvPr>
          <p:cNvSpPr>
            <a:spLocks noGrp="1"/>
          </p:cNvSpPr>
          <p:nvPr>
            <p:ph type="title"/>
          </p:nvPr>
        </p:nvSpPr>
        <p:spPr/>
        <p:txBody>
          <a:bodyPr/>
          <a:lstStyle/>
          <a:p>
            <a:r>
              <a:rPr lang="en-US" dirty="0"/>
              <a:t>TEEN PREGNANCIES – CENTRAL REGION</a:t>
            </a:r>
          </a:p>
        </p:txBody>
      </p:sp>
      <p:graphicFrame>
        <p:nvGraphicFramePr>
          <p:cNvPr id="4" name="Content Placeholder 3">
            <a:extLst>
              <a:ext uri="{FF2B5EF4-FFF2-40B4-BE49-F238E27FC236}">
                <a16:creationId xmlns:a16="http://schemas.microsoft.com/office/drawing/2014/main" id="{FE66D602-4277-44A7-A81F-0BED1B8F1D65}"/>
              </a:ext>
            </a:extLst>
          </p:cNvPr>
          <p:cNvGraphicFramePr>
            <a:graphicFrameLocks noGrp="1"/>
          </p:cNvGraphicFramePr>
          <p:nvPr>
            <p:ph idx="1"/>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6137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4B45F-BBA1-45E5-83C9-2CAF9498510F}"/>
              </a:ext>
            </a:extLst>
          </p:cNvPr>
          <p:cNvSpPr>
            <a:spLocks noGrp="1"/>
          </p:cNvSpPr>
          <p:nvPr>
            <p:ph type="title"/>
          </p:nvPr>
        </p:nvSpPr>
        <p:spPr>
          <a:xfrm>
            <a:off x="1744395" y="624110"/>
            <a:ext cx="9760218" cy="1280890"/>
          </a:xfrm>
        </p:spPr>
        <p:txBody>
          <a:bodyPr/>
          <a:lstStyle/>
          <a:p>
            <a:r>
              <a:rPr lang="en-US" dirty="0"/>
              <a:t>TEEN PREGNANCIES -NORTHERN REGION</a:t>
            </a:r>
          </a:p>
        </p:txBody>
      </p:sp>
      <p:graphicFrame>
        <p:nvGraphicFramePr>
          <p:cNvPr id="4" name="Content Placeholder 3">
            <a:extLst>
              <a:ext uri="{FF2B5EF4-FFF2-40B4-BE49-F238E27FC236}">
                <a16:creationId xmlns:a16="http://schemas.microsoft.com/office/drawing/2014/main" id="{0FA67387-43AB-4AF3-9E22-FED8D73C57A4}"/>
              </a:ext>
            </a:extLst>
          </p:cNvPr>
          <p:cNvGraphicFramePr>
            <a:graphicFrameLocks noGrp="1"/>
          </p:cNvGraphicFramePr>
          <p:nvPr>
            <p:ph idx="1"/>
            <p:extLst>
              <p:ext uri="{D42A27DB-BD31-4B8C-83A1-F6EECF244321}">
                <p14:modId xmlns:p14="http://schemas.microsoft.com/office/powerpoint/2010/main" val="1222899117"/>
              </p:ext>
            </p:extLst>
          </p:nvPr>
        </p:nvGraphicFramePr>
        <p:xfrm>
          <a:off x="1856935" y="2133600"/>
          <a:ext cx="9647678" cy="41002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4117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Marriages </a:t>
            </a:r>
          </a:p>
        </p:txBody>
      </p:sp>
      <p:sp>
        <p:nvSpPr>
          <p:cNvPr id="3" name="Content Placeholder 2"/>
          <p:cNvSpPr>
            <a:spLocks noGrp="1"/>
          </p:cNvSpPr>
          <p:nvPr>
            <p:ph idx="1"/>
          </p:nvPr>
        </p:nvSpPr>
        <p:spPr/>
        <p:txBody>
          <a:bodyPr/>
          <a:lstStyle/>
          <a:p>
            <a:r>
              <a:rPr lang="en-US" dirty="0"/>
              <a:t>This has also increased  and total of 13000 child marriages have been register during the period</a:t>
            </a:r>
          </a:p>
          <a:p>
            <a:pPr marL="457200" lvl="1" indent="0">
              <a:buNone/>
            </a:pPr>
            <a:endParaRPr lang="en-US" dirty="0"/>
          </a:p>
        </p:txBody>
      </p:sp>
    </p:spTree>
    <p:extLst>
      <p:ext uri="{BB962C8B-B14F-4D97-AF65-F5344CB8AC3E}">
        <p14:creationId xmlns:p14="http://schemas.microsoft.com/office/powerpoint/2010/main" val="736236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D952A-E061-47BC-8F1C-0B9B4B13F090}"/>
              </a:ext>
            </a:extLst>
          </p:cNvPr>
          <p:cNvSpPr>
            <a:spLocks noGrp="1"/>
          </p:cNvSpPr>
          <p:nvPr>
            <p:ph type="title"/>
          </p:nvPr>
        </p:nvSpPr>
        <p:spPr/>
        <p:txBody>
          <a:bodyPr/>
          <a:lstStyle/>
          <a:p>
            <a:r>
              <a:rPr lang="en-US" dirty="0"/>
              <a:t>CHILD MARRIAGE CASES</a:t>
            </a:r>
          </a:p>
        </p:txBody>
      </p:sp>
      <p:graphicFrame>
        <p:nvGraphicFramePr>
          <p:cNvPr id="5" name="Content Placeholder 4">
            <a:extLst>
              <a:ext uri="{FF2B5EF4-FFF2-40B4-BE49-F238E27FC236}">
                <a16:creationId xmlns:a16="http://schemas.microsoft.com/office/drawing/2014/main" id="{6ACD7979-D902-496D-8F7F-715B71FE948E}"/>
              </a:ext>
            </a:extLst>
          </p:cNvPr>
          <p:cNvGraphicFramePr>
            <a:graphicFrameLocks noGrp="1"/>
          </p:cNvGraphicFramePr>
          <p:nvPr>
            <p:ph idx="1"/>
            <p:extLst>
              <p:ext uri="{D42A27DB-BD31-4B8C-83A1-F6EECF244321}">
                <p14:modId xmlns:p14="http://schemas.microsoft.com/office/powerpoint/2010/main" val="794004169"/>
              </p:ext>
            </p:extLst>
          </p:nvPr>
        </p:nvGraphicFramePr>
        <p:xfrm>
          <a:off x="2592925" y="1519313"/>
          <a:ext cx="9326122" cy="4714584"/>
        </p:xfrm>
        <a:graphic>
          <a:graphicData uri="http://schemas.openxmlformats.org/drawingml/2006/table">
            <a:tbl>
              <a:tblPr firstRow="1" firstCol="1" bandRow="1">
                <a:tableStyleId>{5940675A-B579-460E-94D1-54222C63F5DA}</a:tableStyleId>
              </a:tblPr>
              <a:tblGrid>
                <a:gridCol w="2179735">
                  <a:extLst>
                    <a:ext uri="{9D8B030D-6E8A-4147-A177-3AD203B41FA5}">
                      <a16:colId xmlns:a16="http://schemas.microsoft.com/office/drawing/2014/main" val="2342317720"/>
                    </a:ext>
                  </a:extLst>
                </a:gridCol>
                <a:gridCol w="2940563">
                  <a:extLst>
                    <a:ext uri="{9D8B030D-6E8A-4147-A177-3AD203B41FA5}">
                      <a16:colId xmlns:a16="http://schemas.microsoft.com/office/drawing/2014/main" val="759226570"/>
                    </a:ext>
                  </a:extLst>
                </a:gridCol>
                <a:gridCol w="4205824">
                  <a:extLst>
                    <a:ext uri="{9D8B030D-6E8A-4147-A177-3AD203B41FA5}">
                      <a16:colId xmlns:a16="http://schemas.microsoft.com/office/drawing/2014/main" val="3649634234"/>
                    </a:ext>
                  </a:extLst>
                </a:gridCol>
              </a:tblGrid>
              <a:tr h="224504">
                <a:tc rowSpan="2">
                  <a:txBody>
                    <a:bodyPr/>
                    <a:lstStyle/>
                    <a:p>
                      <a:pPr marL="0" marR="0" algn="ctr" fontAlgn="t">
                        <a:spcBef>
                          <a:spcPts val="0"/>
                        </a:spcBef>
                        <a:spcAft>
                          <a:spcPts val="0"/>
                        </a:spcAft>
                      </a:pPr>
                      <a:r>
                        <a:rPr lang="en-US" sz="1100" u="none" strike="noStrike">
                          <a:effectLst/>
                        </a:rPr>
                        <a:t>Region</a:t>
                      </a:r>
                      <a:endParaRPr lang="en-US" sz="1800" b="0" i="0" u="none" strike="noStrike">
                        <a:effectLst/>
                        <a:latin typeface="Arial" panose="020B0604020202020204" pitchFamily="34" charset="0"/>
                      </a:endParaRPr>
                    </a:p>
                  </a:txBody>
                  <a:tcPr marL="68580" marR="68580" marT="9525" marB="0"/>
                </a:tc>
                <a:tc rowSpan="2">
                  <a:txBody>
                    <a:bodyPr/>
                    <a:lstStyle/>
                    <a:p>
                      <a:pPr marL="0" marR="0" algn="ctr" fontAlgn="t">
                        <a:spcBef>
                          <a:spcPts val="0"/>
                        </a:spcBef>
                        <a:spcAft>
                          <a:spcPts val="0"/>
                        </a:spcAft>
                      </a:pPr>
                      <a:r>
                        <a:rPr lang="en-US" sz="1100" u="none" strike="noStrike">
                          <a:effectLst/>
                        </a:rPr>
                        <a:t>District</a:t>
                      </a:r>
                      <a:endParaRPr lang="en-US" sz="1800" b="0" i="0" u="none" strike="noStrike">
                        <a:effectLst/>
                        <a:latin typeface="Arial" panose="020B0604020202020204" pitchFamily="34" charset="0"/>
                      </a:endParaRPr>
                    </a:p>
                  </a:txBody>
                  <a:tcPr marL="68580" marR="68580" marT="9525" marB="0"/>
                </a:tc>
                <a:tc>
                  <a:txBody>
                    <a:bodyPr/>
                    <a:lstStyle/>
                    <a:p>
                      <a:pPr marL="0" marR="0" algn="ctr" fontAlgn="t">
                        <a:spcBef>
                          <a:spcPts val="0"/>
                        </a:spcBef>
                        <a:spcAft>
                          <a:spcPts val="0"/>
                        </a:spcAft>
                      </a:pPr>
                      <a:r>
                        <a:rPr lang="en-US" sz="1100" u="none" strike="noStrike">
                          <a:effectLst/>
                        </a:rPr>
                        <a:t>Child Marriages</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3495310622"/>
                  </a:ext>
                </a:extLst>
              </a:tr>
              <a:tr h="224504">
                <a:tc vMerge="1">
                  <a:txBody>
                    <a:bodyPr/>
                    <a:lstStyle/>
                    <a:p>
                      <a:endParaRPr lang="en-US"/>
                    </a:p>
                  </a:txBody>
                  <a:tcPr/>
                </a:tc>
                <a:tc vMerge="1">
                  <a:txBody>
                    <a:bodyPr/>
                    <a:lstStyle/>
                    <a:p>
                      <a:endParaRPr lang="en-US"/>
                    </a:p>
                  </a:txBody>
                  <a:tcPr/>
                </a:tc>
                <a:tc>
                  <a:txBody>
                    <a:bodyPr/>
                    <a:lstStyle/>
                    <a:p>
                      <a:r>
                        <a:rPr lang="en-US" sz="1100" u="none" strike="noStrike">
                          <a:effectLst/>
                        </a:rPr>
                        <a:t>2020</a:t>
                      </a:r>
                      <a:endParaRPr lang="en-US"/>
                    </a:p>
                  </a:txBody>
                  <a:tcPr marL="68580" marR="68580" marT="9525" marB="0"/>
                </a:tc>
                <a:extLst>
                  <a:ext uri="{0D108BD9-81ED-4DB2-BD59-A6C34878D82A}">
                    <a16:rowId xmlns:a16="http://schemas.microsoft.com/office/drawing/2014/main" val="985383979"/>
                  </a:ext>
                </a:extLst>
              </a:tr>
              <a:tr h="224504">
                <a:tc rowSpan="9">
                  <a:txBody>
                    <a:bodyPr/>
                    <a:lstStyle/>
                    <a:p>
                      <a:pPr marL="0" marR="0" algn="just" fontAlgn="t">
                        <a:spcBef>
                          <a:spcPts val="0"/>
                        </a:spcBef>
                        <a:spcAft>
                          <a:spcPts val="0"/>
                        </a:spcAft>
                      </a:pPr>
                      <a:r>
                        <a:rPr lang="en-US" sz="1100" u="none" strike="noStrike" dirty="0">
                          <a:effectLst/>
                        </a:rPr>
                        <a:t> </a:t>
                      </a:r>
                      <a:endParaRPr lang="en-US" sz="1800" u="none" strike="noStrike" dirty="0">
                        <a:effectLst/>
                      </a:endParaRPr>
                    </a:p>
                    <a:p>
                      <a:pPr marL="0" marR="0" algn="just" fontAlgn="t">
                        <a:spcBef>
                          <a:spcPts val="0"/>
                        </a:spcBef>
                        <a:spcAft>
                          <a:spcPts val="0"/>
                        </a:spcAft>
                      </a:pPr>
                      <a:r>
                        <a:rPr lang="en-US" sz="1100" u="none" strike="noStrike" dirty="0">
                          <a:effectLst/>
                        </a:rPr>
                        <a:t> </a:t>
                      </a:r>
                      <a:endParaRPr lang="en-US" sz="1800" u="none" strike="noStrike" dirty="0">
                        <a:effectLst/>
                      </a:endParaRPr>
                    </a:p>
                    <a:p>
                      <a:pPr marL="0" marR="0" algn="just" fontAlgn="t">
                        <a:spcBef>
                          <a:spcPts val="0"/>
                        </a:spcBef>
                        <a:spcAft>
                          <a:spcPts val="0"/>
                        </a:spcAft>
                      </a:pPr>
                      <a:r>
                        <a:rPr lang="en-US" sz="1100" u="none" strike="noStrike" dirty="0">
                          <a:effectLst/>
                        </a:rPr>
                        <a:t> </a:t>
                      </a:r>
                      <a:endParaRPr lang="en-US" sz="1800" u="none" strike="noStrike" dirty="0">
                        <a:effectLst/>
                      </a:endParaRPr>
                    </a:p>
                    <a:p>
                      <a:pPr marL="0" marR="0" algn="just" fontAlgn="t">
                        <a:spcBef>
                          <a:spcPts val="0"/>
                        </a:spcBef>
                        <a:spcAft>
                          <a:spcPts val="0"/>
                        </a:spcAft>
                      </a:pPr>
                      <a:r>
                        <a:rPr lang="en-US" sz="1100" u="none" strike="noStrike" dirty="0">
                          <a:effectLst/>
                        </a:rPr>
                        <a:t>South</a:t>
                      </a:r>
                      <a:endParaRPr lang="en-US" sz="1800" b="0" i="0" u="none" strike="noStrike" dirty="0">
                        <a:effectLst/>
                        <a:latin typeface="Arial" panose="020B0604020202020204" pitchFamily="34" charset="0"/>
                      </a:endParaRPr>
                    </a:p>
                  </a:txBody>
                  <a:tcPr marL="68580" marR="68580" marT="9525" marB="0"/>
                </a:tc>
                <a:tc>
                  <a:txBody>
                    <a:bodyPr/>
                    <a:lstStyle/>
                    <a:p>
                      <a:pPr marL="0" marR="0" algn="just" fontAlgn="t">
                        <a:spcBef>
                          <a:spcPts val="0"/>
                        </a:spcBef>
                        <a:spcAft>
                          <a:spcPts val="0"/>
                        </a:spcAft>
                      </a:pPr>
                      <a:r>
                        <a:rPr lang="en-US" sz="1100" u="none" strike="noStrike">
                          <a:effectLst/>
                        </a:rPr>
                        <a:t>Balaka</a:t>
                      </a:r>
                      <a:endParaRPr lang="en-US" sz="1800" b="0" i="0" u="none" strike="noStrike" dirty="0">
                        <a:effectLst/>
                        <a:latin typeface="Arial" panose="020B0604020202020204" pitchFamily="34" charset="0"/>
                      </a:endParaRPr>
                    </a:p>
                  </a:txBody>
                  <a:tcPr marL="68580" marR="68580" marT="9525" marB="0"/>
                </a:tc>
                <a:tc>
                  <a:txBody>
                    <a:bodyPr/>
                    <a:lstStyle/>
                    <a:p>
                      <a:pPr marL="0" marR="0" algn="just" fontAlgn="t">
                        <a:spcBef>
                          <a:spcPts val="0"/>
                        </a:spcBef>
                        <a:spcAft>
                          <a:spcPts val="0"/>
                        </a:spcAft>
                      </a:pPr>
                      <a:r>
                        <a:rPr lang="en-US" sz="1100" u="none" strike="noStrike">
                          <a:effectLst/>
                        </a:rPr>
                        <a:t>249</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384918549"/>
                  </a:ext>
                </a:extLst>
              </a:tr>
              <a:tr h="224504">
                <a:tc vMerge="1">
                  <a:txBody>
                    <a:bodyPr/>
                    <a:lstStyle/>
                    <a:p>
                      <a:endParaRPr lang="en-US"/>
                    </a:p>
                  </a:txBody>
                  <a:tcPr/>
                </a:tc>
                <a:tc>
                  <a:txBody>
                    <a:bodyPr/>
                    <a:lstStyle/>
                    <a:p>
                      <a:r>
                        <a:rPr lang="en-US" sz="1100" u="none" strike="noStrike">
                          <a:effectLst/>
                        </a:rPr>
                        <a:t>Blantyre</a:t>
                      </a:r>
                      <a:endParaRPr lang="en-US"/>
                    </a:p>
                  </a:txBody>
                  <a:tcPr marL="68580" marR="68580" marT="9525" marB="0"/>
                </a:tc>
                <a:tc>
                  <a:txBody>
                    <a:bodyPr/>
                    <a:lstStyle/>
                    <a:p>
                      <a:pPr marL="0" marR="0" algn="just" fontAlgn="t">
                        <a:spcBef>
                          <a:spcPts val="0"/>
                        </a:spcBef>
                        <a:spcAft>
                          <a:spcPts val="0"/>
                        </a:spcAft>
                      </a:pPr>
                      <a:r>
                        <a:rPr lang="en-US" sz="1100" u="none" strike="noStrike">
                          <a:effectLst/>
                        </a:rPr>
                        <a:t>309</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405254056"/>
                  </a:ext>
                </a:extLst>
              </a:tr>
              <a:tr h="224504">
                <a:tc vMerge="1">
                  <a:txBody>
                    <a:bodyPr/>
                    <a:lstStyle/>
                    <a:p>
                      <a:endParaRPr lang="en-US"/>
                    </a:p>
                  </a:txBody>
                  <a:tcPr/>
                </a:tc>
                <a:tc>
                  <a:txBody>
                    <a:bodyPr/>
                    <a:lstStyle/>
                    <a:p>
                      <a:r>
                        <a:rPr lang="en-US" sz="1100" u="none" strike="noStrike">
                          <a:effectLst/>
                        </a:rPr>
                        <a:t>Chikwawa</a:t>
                      </a:r>
                      <a:endParaRPr lang="en-US"/>
                    </a:p>
                  </a:txBody>
                  <a:tcPr marL="68580" marR="68580" marT="9525" marB="0"/>
                </a:tc>
                <a:tc>
                  <a:txBody>
                    <a:bodyPr/>
                    <a:lstStyle/>
                    <a:p>
                      <a:pPr marL="0" marR="0" algn="just" fontAlgn="t">
                        <a:spcBef>
                          <a:spcPts val="0"/>
                        </a:spcBef>
                        <a:spcAft>
                          <a:spcPts val="0"/>
                        </a:spcAft>
                      </a:pPr>
                      <a:r>
                        <a:rPr lang="en-US" sz="1100" u="none" strike="noStrike">
                          <a:effectLst/>
                        </a:rPr>
                        <a:t>1036</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3034861541"/>
                  </a:ext>
                </a:extLst>
              </a:tr>
              <a:tr h="224504">
                <a:tc vMerge="1">
                  <a:txBody>
                    <a:bodyPr/>
                    <a:lstStyle/>
                    <a:p>
                      <a:endParaRPr lang="en-US"/>
                    </a:p>
                  </a:txBody>
                  <a:tcPr/>
                </a:tc>
                <a:tc>
                  <a:txBody>
                    <a:bodyPr/>
                    <a:lstStyle/>
                    <a:p>
                      <a:r>
                        <a:rPr lang="en-US" sz="1100" u="none" strike="noStrike">
                          <a:effectLst/>
                        </a:rPr>
                        <a:t>Chiradzulu</a:t>
                      </a:r>
                      <a:endParaRPr lang="en-US"/>
                    </a:p>
                  </a:txBody>
                  <a:tcPr marL="68580" marR="68580" marT="9525" marB="0"/>
                </a:tc>
                <a:tc>
                  <a:txBody>
                    <a:bodyPr/>
                    <a:lstStyle/>
                    <a:p>
                      <a:pPr marL="0" marR="0" algn="just" fontAlgn="t">
                        <a:spcBef>
                          <a:spcPts val="0"/>
                        </a:spcBef>
                        <a:spcAft>
                          <a:spcPts val="0"/>
                        </a:spcAft>
                      </a:pPr>
                      <a:r>
                        <a:rPr lang="en-US" sz="1100" u="none" strike="noStrike">
                          <a:effectLst/>
                        </a:rPr>
                        <a:t>516</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2545756463"/>
                  </a:ext>
                </a:extLst>
              </a:tr>
              <a:tr h="224504">
                <a:tc vMerge="1">
                  <a:txBody>
                    <a:bodyPr/>
                    <a:lstStyle/>
                    <a:p>
                      <a:endParaRPr lang="en-US"/>
                    </a:p>
                  </a:txBody>
                  <a:tcPr/>
                </a:tc>
                <a:tc>
                  <a:txBody>
                    <a:bodyPr/>
                    <a:lstStyle/>
                    <a:p>
                      <a:r>
                        <a:rPr lang="en-US" sz="1100" u="none" strike="noStrike">
                          <a:effectLst/>
                        </a:rPr>
                        <a:t>Machinga</a:t>
                      </a:r>
                      <a:endParaRPr lang="en-US"/>
                    </a:p>
                  </a:txBody>
                  <a:tcPr marL="68580" marR="68580" marT="9525" marB="0"/>
                </a:tc>
                <a:tc>
                  <a:txBody>
                    <a:bodyPr/>
                    <a:lstStyle/>
                    <a:p>
                      <a:pPr marL="0" marR="0" algn="just" fontAlgn="t">
                        <a:spcBef>
                          <a:spcPts val="0"/>
                        </a:spcBef>
                        <a:spcAft>
                          <a:spcPts val="0"/>
                        </a:spcAft>
                      </a:pPr>
                      <a:r>
                        <a:rPr lang="en-US" sz="1100" u="none" strike="noStrike">
                          <a:effectLst/>
                        </a:rPr>
                        <a:t>969</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1144921465"/>
                  </a:ext>
                </a:extLst>
              </a:tr>
              <a:tr h="224504">
                <a:tc vMerge="1">
                  <a:txBody>
                    <a:bodyPr/>
                    <a:lstStyle/>
                    <a:p>
                      <a:endParaRPr lang="en-US"/>
                    </a:p>
                  </a:txBody>
                  <a:tcPr/>
                </a:tc>
                <a:tc>
                  <a:txBody>
                    <a:bodyPr/>
                    <a:lstStyle/>
                    <a:p>
                      <a:r>
                        <a:rPr lang="en-US" sz="1100" u="none" strike="noStrike">
                          <a:effectLst/>
                        </a:rPr>
                        <a:t>Mangochi</a:t>
                      </a:r>
                      <a:endParaRPr lang="en-US"/>
                    </a:p>
                  </a:txBody>
                  <a:tcPr marL="68580" marR="68580" marT="9525" marB="0"/>
                </a:tc>
                <a:tc>
                  <a:txBody>
                    <a:bodyPr/>
                    <a:lstStyle/>
                    <a:p>
                      <a:pPr marL="0" marR="0" algn="just" fontAlgn="t">
                        <a:spcBef>
                          <a:spcPts val="0"/>
                        </a:spcBef>
                        <a:spcAft>
                          <a:spcPts val="0"/>
                        </a:spcAft>
                      </a:pPr>
                      <a:r>
                        <a:rPr lang="en-US" sz="1100" u="none" strike="noStrike">
                          <a:effectLst/>
                        </a:rPr>
                        <a:t>5941</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3974931207"/>
                  </a:ext>
                </a:extLst>
              </a:tr>
              <a:tr h="224504">
                <a:tc vMerge="1">
                  <a:txBody>
                    <a:bodyPr/>
                    <a:lstStyle/>
                    <a:p>
                      <a:endParaRPr lang="en-US"/>
                    </a:p>
                  </a:txBody>
                  <a:tcPr/>
                </a:tc>
                <a:tc>
                  <a:txBody>
                    <a:bodyPr/>
                    <a:lstStyle/>
                    <a:p>
                      <a:r>
                        <a:rPr lang="en-US" sz="1100" u="none" strike="noStrike">
                          <a:effectLst/>
                        </a:rPr>
                        <a:t>Mulanje</a:t>
                      </a:r>
                      <a:endParaRPr lang="en-US"/>
                    </a:p>
                  </a:txBody>
                  <a:tcPr marL="68580" marR="68580" marT="9525" marB="0"/>
                </a:tc>
                <a:tc>
                  <a:txBody>
                    <a:bodyPr/>
                    <a:lstStyle/>
                    <a:p>
                      <a:pPr marL="0" marR="0" algn="just" fontAlgn="t">
                        <a:spcBef>
                          <a:spcPts val="0"/>
                        </a:spcBef>
                        <a:spcAft>
                          <a:spcPts val="0"/>
                        </a:spcAft>
                      </a:pPr>
                      <a:r>
                        <a:rPr lang="en-US" sz="1100" u="none" strike="noStrike">
                          <a:effectLst/>
                        </a:rPr>
                        <a:t>670</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562320666"/>
                  </a:ext>
                </a:extLst>
              </a:tr>
              <a:tr h="224504">
                <a:tc vMerge="1">
                  <a:txBody>
                    <a:bodyPr/>
                    <a:lstStyle/>
                    <a:p>
                      <a:endParaRPr lang="en-US"/>
                    </a:p>
                  </a:txBody>
                  <a:tcPr/>
                </a:tc>
                <a:tc>
                  <a:txBody>
                    <a:bodyPr/>
                    <a:lstStyle/>
                    <a:p>
                      <a:r>
                        <a:rPr lang="en-US" sz="1100" u="none" strike="noStrike">
                          <a:effectLst/>
                        </a:rPr>
                        <a:t>Mwanza</a:t>
                      </a:r>
                      <a:endParaRPr lang="en-US"/>
                    </a:p>
                  </a:txBody>
                  <a:tcPr marL="68580" marR="68580" marT="9525" marB="0"/>
                </a:tc>
                <a:tc>
                  <a:txBody>
                    <a:bodyPr/>
                    <a:lstStyle/>
                    <a:p>
                      <a:pPr marL="0" marR="0" algn="just" fontAlgn="t">
                        <a:spcBef>
                          <a:spcPts val="0"/>
                        </a:spcBef>
                        <a:spcAft>
                          <a:spcPts val="0"/>
                        </a:spcAft>
                      </a:pPr>
                      <a:r>
                        <a:rPr lang="en-US" sz="1100" u="none" strike="noStrike">
                          <a:effectLst/>
                        </a:rPr>
                        <a:t>186</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4134712376"/>
                  </a:ext>
                </a:extLst>
              </a:tr>
              <a:tr h="224504">
                <a:tc vMerge="1">
                  <a:txBody>
                    <a:bodyPr/>
                    <a:lstStyle/>
                    <a:p>
                      <a:endParaRPr lang="en-US"/>
                    </a:p>
                  </a:txBody>
                  <a:tcPr/>
                </a:tc>
                <a:tc>
                  <a:txBody>
                    <a:bodyPr/>
                    <a:lstStyle/>
                    <a:p>
                      <a:r>
                        <a:rPr lang="en-US" sz="1100" u="none" strike="noStrike" dirty="0">
                          <a:effectLst/>
                        </a:rPr>
                        <a:t>Phalombe</a:t>
                      </a:r>
                      <a:endParaRPr lang="en-US" dirty="0"/>
                    </a:p>
                  </a:txBody>
                  <a:tcPr marL="68580" marR="68580" marT="9525" marB="0"/>
                </a:tc>
                <a:tc>
                  <a:txBody>
                    <a:bodyPr/>
                    <a:lstStyle/>
                    <a:p>
                      <a:pPr marL="0" marR="0" algn="just" fontAlgn="t">
                        <a:spcBef>
                          <a:spcPts val="0"/>
                        </a:spcBef>
                        <a:spcAft>
                          <a:spcPts val="0"/>
                        </a:spcAft>
                      </a:pPr>
                      <a:r>
                        <a:rPr lang="en-US" sz="1100" u="none" strike="noStrike" dirty="0">
                          <a:effectLst/>
                        </a:rPr>
                        <a:t>580</a:t>
                      </a:r>
                      <a:endParaRPr lang="en-US" sz="1800" b="0" i="0" u="none" strike="noStrike" dirty="0">
                        <a:effectLst/>
                        <a:latin typeface="Arial" panose="020B0604020202020204" pitchFamily="34" charset="0"/>
                      </a:endParaRPr>
                    </a:p>
                  </a:txBody>
                  <a:tcPr marL="68580" marR="68580" marT="9525" marB="0"/>
                </a:tc>
                <a:extLst>
                  <a:ext uri="{0D108BD9-81ED-4DB2-BD59-A6C34878D82A}">
                    <a16:rowId xmlns:a16="http://schemas.microsoft.com/office/drawing/2014/main" val="39152843"/>
                  </a:ext>
                </a:extLst>
              </a:tr>
              <a:tr h="224504">
                <a:tc gridSpan="3">
                  <a:txBody>
                    <a:bodyPr/>
                    <a:lstStyle/>
                    <a:p>
                      <a:pPr marL="0" marR="0" algn="ctr" fontAlgn="t">
                        <a:spcBef>
                          <a:spcPts val="0"/>
                        </a:spcBef>
                        <a:spcAft>
                          <a:spcPts val="0"/>
                        </a:spcAft>
                      </a:pPr>
                      <a:r>
                        <a:rPr lang="en-US" sz="1100" u="none" strike="noStrike">
                          <a:effectLst/>
                        </a:rPr>
                        <a:t> </a:t>
                      </a:r>
                      <a:endParaRPr lang="en-US" sz="1800" b="0" i="0" u="none" strike="noStrike">
                        <a:effectLst/>
                        <a:latin typeface="Arial" panose="020B0604020202020204" pitchFamily="34" charset="0"/>
                      </a:endParaRPr>
                    </a:p>
                  </a:txBody>
                  <a:tcPr marL="68580" marR="68580" marT="9525"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6937359"/>
                  </a:ext>
                </a:extLst>
              </a:tr>
              <a:tr h="224504">
                <a:tc rowSpan="4">
                  <a:txBody>
                    <a:bodyPr/>
                    <a:lstStyle/>
                    <a:p>
                      <a:pPr marL="0" marR="0" algn="just" fontAlgn="t">
                        <a:spcBef>
                          <a:spcPts val="0"/>
                        </a:spcBef>
                        <a:spcAft>
                          <a:spcPts val="0"/>
                        </a:spcAft>
                      </a:pPr>
                      <a:r>
                        <a:rPr lang="en-US" sz="1100" u="none" strike="noStrike" dirty="0">
                          <a:effectLst/>
                        </a:rPr>
                        <a:t> </a:t>
                      </a:r>
                      <a:endParaRPr lang="en-US" sz="1800" u="none" strike="noStrike" dirty="0">
                        <a:effectLst/>
                      </a:endParaRPr>
                    </a:p>
                    <a:p>
                      <a:pPr marL="0" marR="0" algn="just" fontAlgn="t">
                        <a:spcBef>
                          <a:spcPts val="0"/>
                        </a:spcBef>
                        <a:spcAft>
                          <a:spcPts val="0"/>
                        </a:spcAft>
                      </a:pPr>
                      <a:r>
                        <a:rPr lang="en-US" sz="1100" u="none" strike="noStrike" dirty="0">
                          <a:effectLst/>
                        </a:rPr>
                        <a:t>Centre</a:t>
                      </a:r>
                      <a:endParaRPr lang="en-US" sz="1800" b="0" i="0" u="none" strike="noStrike" dirty="0">
                        <a:effectLst/>
                        <a:latin typeface="Arial" panose="020B0604020202020204" pitchFamily="34" charset="0"/>
                      </a:endParaRPr>
                    </a:p>
                  </a:txBody>
                  <a:tcPr marL="68580" marR="68580" marT="9525" marB="0"/>
                </a:tc>
                <a:tc>
                  <a:txBody>
                    <a:bodyPr/>
                    <a:lstStyle/>
                    <a:p>
                      <a:pPr marL="0" marR="0" algn="just" fontAlgn="t">
                        <a:spcBef>
                          <a:spcPts val="0"/>
                        </a:spcBef>
                        <a:spcAft>
                          <a:spcPts val="0"/>
                        </a:spcAft>
                      </a:pPr>
                      <a:r>
                        <a:rPr lang="en-US" sz="1100" u="none" strike="noStrike">
                          <a:effectLst/>
                        </a:rPr>
                        <a:t>Dedza</a:t>
                      </a:r>
                      <a:endParaRPr lang="en-US" sz="1800" b="0" i="0" u="none" strike="noStrike" dirty="0">
                        <a:effectLst/>
                        <a:latin typeface="Arial" panose="020B0604020202020204" pitchFamily="34" charset="0"/>
                      </a:endParaRPr>
                    </a:p>
                  </a:txBody>
                  <a:tcPr marL="68580" marR="68580" marT="9525" marB="0"/>
                </a:tc>
                <a:tc>
                  <a:txBody>
                    <a:bodyPr/>
                    <a:lstStyle/>
                    <a:p>
                      <a:pPr marL="0" marR="0" algn="just" fontAlgn="t">
                        <a:spcBef>
                          <a:spcPts val="0"/>
                        </a:spcBef>
                        <a:spcAft>
                          <a:spcPts val="0"/>
                        </a:spcAft>
                      </a:pPr>
                      <a:r>
                        <a:rPr lang="en-US" sz="1100" u="none" strike="noStrike">
                          <a:effectLst/>
                        </a:rPr>
                        <a:t>108</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580773018"/>
                  </a:ext>
                </a:extLst>
              </a:tr>
              <a:tr h="224504">
                <a:tc vMerge="1">
                  <a:txBody>
                    <a:bodyPr/>
                    <a:lstStyle/>
                    <a:p>
                      <a:endParaRPr lang="en-US"/>
                    </a:p>
                  </a:txBody>
                  <a:tcPr/>
                </a:tc>
                <a:tc>
                  <a:txBody>
                    <a:bodyPr/>
                    <a:lstStyle/>
                    <a:p>
                      <a:r>
                        <a:rPr lang="en-US" sz="1100" u="none" strike="noStrike">
                          <a:effectLst/>
                        </a:rPr>
                        <a:t>Kasungu</a:t>
                      </a:r>
                      <a:endParaRPr lang="en-US"/>
                    </a:p>
                  </a:txBody>
                  <a:tcPr marL="68580" marR="68580" marT="9525" marB="0"/>
                </a:tc>
                <a:tc>
                  <a:txBody>
                    <a:bodyPr/>
                    <a:lstStyle/>
                    <a:p>
                      <a:pPr marL="0" marR="0" algn="just" fontAlgn="t">
                        <a:spcBef>
                          <a:spcPts val="0"/>
                        </a:spcBef>
                        <a:spcAft>
                          <a:spcPts val="0"/>
                        </a:spcAft>
                      </a:pPr>
                      <a:r>
                        <a:rPr lang="en-US" sz="1100" u="none" strike="noStrike">
                          <a:effectLst/>
                        </a:rPr>
                        <a:t>331</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488498881"/>
                  </a:ext>
                </a:extLst>
              </a:tr>
              <a:tr h="224504">
                <a:tc vMerge="1">
                  <a:txBody>
                    <a:bodyPr/>
                    <a:lstStyle/>
                    <a:p>
                      <a:endParaRPr lang="en-US"/>
                    </a:p>
                  </a:txBody>
                  <a:tcPr/>
                </a:tc>
                <a:tc>
                  <a:txBody>
                    <a:bodyPr/>
                    <a:lstStyle/>
                    <a:p>
                      <a:r>
                        <a:rPr lang="en-US" sz="1100" u="none" strike="noStrike">
                          <a:effectLst/>
                        </a:rPr>
                        <a:t>Nkhota kota</a:t>
                      </a:r>
                      <a:endParaRPr lang="en-US"/>
                    </a:p>
                  </a:txBody>
                  <a:tcPr marL="68580" marR="68580" marT="9525" marB="0"/>
                </a:tc>
                <a:tc>
                  <a:txBody>
                    <a:bodyPr/>
                    <a:lstStyle/>
                    <a:p>
                      <a:pPr marL="0" marR="0" algn="just" fontAlgn="t">
                        <a:spcBef>
                          <a:spcPts val="0"/>
                        </a:spcBef>
                        <a:spcAft>
                          <a:spcPts val="0"/>
                        </a:spcAft>
                      </a:pPr>
                      <a:r>
                        <a:rPr lang="en-US" sz="1100" u="none" strike="noStrike">
                          <a:effectLst/>
                        </a:rPr>
                        <a:t>493</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3694199018"/>
                  </a:ext>
                </a:extLst>
              </a:tr>
              <a:tr h="224504">
                <a:tc vMerge="1">
                  <a:txBody>
                    <a:bodyPr/>
                    <a:lstStyle/>
                    <a:p>
                      <a:endParaRPr lang="en-US"/>
                    </a:p>
                  </a:txBody>
                  <a:tcPr/>
                </a:tc>
                <a:tc>
                  <a:txBody>
                    <a:bodyPr/>
                    <a:lstStyle/>
                    <a:p>
                      <a:r>
                        <a:rPr lang="en-US" sz="1100" u="none" strike="noStrike" dirty="0">
                          <a:effectLst/>
                        </a:rPr>
                        <a:t>Salima</a:t>
                      </a:r>
                      <a:endParaRPr lang="en-US" dirty="0"/>
                    </a:p>
                  </a:txBody>
                  <a:tcPr marL="68580" marR="68580" marT="9525" marB="0"/>
                </a:tc>
                <a:tc>
                  <a:txBody>
                    <a:bodyPr/>
                    <a:lstStyle/>
                    <a:p>
                      <a:pPr marL="0" marR="0" algn="just" fontAlgn="t">
                        <a:spcBef>
                          <a:spcPts val="0"/>
                        </a:spcBef>
                        <a:spcAft>
                          <a:spcPts val="0"/>
                        </a:spcAft>
                      </a:pPr>
                      <a:r>
                        <a:rPr lang="en-US" sz="1100" u="none" strike="noStrike" dirty="0">
                          <a:effectLst/>
                        </a:rPr>
                        <a:t>358</a:t>
                      </a:r>
                      <a:endParaRPr lang="en-US" sz="1800" b="0" i="0" u="none" strike="noStrike" dirty="0">
                        <a:effectLst/>
                        <a:latin typeface="Arial" panose="020B0604020202020204" pitchFamily="34" charset="0"/>
                      </a:endParaRPr>
                    </a:p>
                  </a:txBody>
                  <a:tcPr marL="68580" marR="68580" marT="9525" marB="0"/>
                </a:tc>
                <a:extLst>
                  <a:ext uri="{0D108BD9-81ED-4DB2-BD59-A6C34878D82A}">
                    <a16:rowId xmlns:a16="http://schemas.microsoft.com/office/drawing/2014/main" val="2357302148"/>
                  </a:ext>
                </a:extLst>
              </a:tr>
              <a:tr h="224504">
                <a:tc gridSpan="3">
                  <a:txBody>
                    <a:bodyPr/>
                    <a:lstStyle/>
                    <a:p>
                      <a:pPr marL="0" marR="0" algn="ctr" fontAlgn="t">
                        <a:spcBef>
                          <a:spcPts val="0"/>
                        </a:spcBef>
                        <a:spcAft>
                          <a:spcPts val="0"/>
                        </a:spcAft>
                      </a:pPr>
                      <a:r>
                        <a:rPr lang="en-US" sz="1100" u="none" strike="noStrike">
                          <a:effectLst/>
                        </a:rPr>
                        <a:t> </a:t>
                      </a:r>
                      <a:endParaRPr lang="en-US" sz="1800" b="0" i="0" u="none" strike="noStrike">
                        <a:effectLst/>
                        <a:latin typeface="Arial" panose="020B0604020202020204" pitchFamily="34" charset="0"/>
                      </a:endParaRPr>
                    </a:p>
                  </a:txBody>
                  <a:tcPr marL="68580" marR="68580" marT="9525"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77188176"/>
                  </a:ext>
                </a:extLst>
              </a:tr>
              <a:tr h="224504">
                <a:tc rowSpan="3">
                  <a:txBody>
                    <a:bodyPr/>
                    <a:lstStyle/>
                    <a:p>
                      <a:pPr marL="0" marR="0" algn="just" fontAlgn="t">
                        <a:spcBef>
                          <a:spcPts val="0"/>
                        </a:spcBef>
                        <a:spcAft>
                          <a:spcPts val="0"/>
                        </a:spcAft>
                      </a:pPr>
                      <a:r>
                        <a:rPr lang="en-US" sz="1100" u="none" strike="noStrike">
                          <a:effectLst/>
                        </a:rPr>
                        <a:t> </a:t>
                      </a:r>
                      <a:endParaRPr lang="en-US" sz="1800" u="none" strike="noStrike">
                        <a:effectLst/>
                      </a:endParaRPr>
                    </a:p>
                    <a:p>
                      <a:pPr marL="0" marR="0" algn="just" fontAlgn="t">
                        <a:spcBef>
                          <a:spcPts val="0"/>
                        </a:spcBef>
                        <a:spcAft>
                          <a:spcPts val="0"/>
                        </a:spcAft>
                      </a:pPr>
                      <a:r>
                        <a:rPr lang="en-US" sz="1100" u="none" strike="noStrike">
                          <a:effectLst/>
                        </a:rPr>
                        <a:t>North</a:t>
                      </a:r>
                      <a:endParaRPr lang="en-US" sz="1800" b="0" i="0" u="none" strike="noStrike">
                        <a:effectLst/>
                        <a:latin typeface="Arial" panose="020B0604020202020204" pitchFamily="34" charset="0"/>
                      </a:endParaRPr>
                    </a:p>
                  </a:txBody>
                  <a:tcPr marL="68580" marR="68580" marT="9525" marB="0"/>
                </a:tc>
                <a:tc>
                  <a:txBody>
                    <a:bodyPr/>
                    <a:lstStyle/>
                    <a:p>
                      <a:pPr marL="0" marR="0" algn="just" fontAlgn="t">
                        <a:spcBef>
                          <a:spcPts val="0"/>
                        </a:spcBef>
                        <a:spcAft>
                          <a:spcPts val="0"/>
                        </a:spcAft>
                      </a:pPr>
                      <a:r>
                        <a:rPr lang="en-US" sz="1100" u="none" strike="noStrike">
                          <a:effectLst/>
                        </a:rPr>
                        <a:t>Karonga</a:t>
                      </a:r>
                      <a:endParaRPr lang="en-US" sz="1800" b="0" i="0" u="none" strike="noStrike">
                        <a:effectLst/>
                        <a:latin typeface="Arial" panose="020B0604020202020204" pitchFamily="34" charset="0"/>
                      </a:endParaRPr>
                    </a:p>
                  </a:txBody>
                  <a:tcPr marL="68580" marR="68580" marT="9525" marB="0"/>
                </a:tc>
                <a:tc>
                  <a:txBody>
                    <a:bodyPr/>
                    <a:lstStyle/>
                    <a:p>
                      <a:pPr marL="0" marR="0" algn="just" fontAlgn="t">
                        <a:spcBef>
                          <a:spcPts val="0"/>
                        </a:spcBef>
                        <a:spcAft>
                          <a:spcPts val="0"/>
                        </a:spcAft>
                      </a:pPr>
                      <a:r>
                        <a:rPr lang="en-US" sz="1100" u="none" strike="noStrike">
                          <a:effectLst/>
                        </a:rPr>
                        <a:t>388</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534715473"/>
                  </a:ext>
                </a:extLst>
              </a:tr>
              <a:tr h="224504">
                <a:tc vMerge="1">
                  <a:txBody>
                    <a:bodyPr/>
                    <a:lstStyle/>
                    <a:p>
                      <a:endParaRPr lang="en-US"/>
                    </a:p>
                  </a:txBody>
                  <a:tcPr/>
                </a:tc>
                <a:tc>
                  <a:txBody>
                    <a:bodyPr/>
                    <a:lstStyle/>
                    <a:p>
                      <a:r>
                        <a:rPr lang="en-US" sz="1100" u="none" strike="noStrike">
                          <a:effectLst/>
                        </a:rPr>
                        <a:t>Mzimba</a:t>
                      </a:r>
                      <a:endParaRPr lang="en-US"/>
                    </a:p>
                  </a:txBody>
                  <a:tcPr marL="68580" marR="68580" marT="9525" marB="0"/>
                </a:tc>
                <a:tc>
                  <a:txBody>
                    <a:bodyPr/>
                    <a:lstStyle/>
                    <a:p>
                      <a:pPr marL="0" marR="0" algn="just" fontAlgn="t">
                        <a:spcBef>
                          <a:spcPts val="0"/>
                        </a:spcBef>
                        <a:spcAft>
                          <a:spcPts val="0"/>
                        </a:spcAft>
                      </a:pPr>
                      <a:r>
                        <a:rPr lang="en-US" sz="1100" u="none" strike="noStrike">
                          <a:effectLst/>
                        </a:rPr>
                        <a:t>722</a:t>
                      </a:r>
                      <a:endParaRPr lang="en-US" sz="18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3407708814"/>
                  </a:ext>
                </a:extLst>
              </a:tr>
              <a:tr h="224504">
                <a:tc vMerge="1">
                  <a:txBody>
                    <a:bodyPr/>
                    <a:lstStyle/>
                    <a:p>
                      <a:endParaRPr lang="en-US"/>
                    </a:p>
                  </a:txBody>
                  <a:tcPr/>
                </a:tc>
                <a:tc>
                  <a:txBody>
                    <a:bodyPr/>
                    <a:lstStyle/>
                    <a:p>
                      <a:r>
                        <a:rPr lang="en-US" sz="1100" u="none" strike="noStrike" dirty="0">
                          <a:effectLst/>
                        </a:rPr>
                        <a:t>Rumphi</a:t>
                      </a:r>
                      <a:endParaRPr lang="en-US" dirty="0"/>
                    </a:p>
                  </a:txBody>
                  <a:tcPr marL="68580" marR="68580" marT="9525" marB="0"/>
                </a:tc>
                <a:tc>
                  <a:txBody>
                    <a:bodyPr/>
                    <a:lstStyle/>
                    <a:p>
                      <a:pPr marL="0" marR="0" algn="just" fontAlgn="t">
                        <a:spcBef>
                          <a:spcPts val="0"/>
                        </a:spcBef>
                        <a:spcAft>
                          <a:spcPts val="0"/>
                        </a:spcAft>
                      </a:pPr>
                      <a:r>
                        <a:rPr lang="en-US" sz="1100" u="none" strike="noStrike" dirty="0">
                          <a:effectLst/>
                        </a:rPr>
                        <a:t>139</a:t>
                      </a:r>
                      <a:endParaRPr lang="en-US" sz="1800" b="0" i="0" u="none" strike="noStrike" dirty="0">
                        <a:effectLst/>
                        <a:latin typeface="Arial" panose="020B0604020202020204" pitchFamily="34" charset="0"/>
                      </a:endParaRPr>
                    </a:p>
                  </a:txBody>
                  <a:tcPr marL="68580" marR="68580" marT="9525" marB="0"/>
                </a:tc>
                <a:extLst>
                  <a:ext uri="{0D108BD9-81ED-4DB2-BD59-A6C34878D82A}">
                    <a16:rowId xmlns:a16="http://schemas.microsoft.com/office/drawing/2014/main" val="3386044070"/>
                  </a:ext>
                </a:extLst>
              </a:tr>
              <a:tr h="224504">
                <a:tc gridSpan="3">
                  <a:txBody>
                    <a:bodyPr/>
                    <a:lstStyle/>
                    <a:p>
                      <a:pPr marL="0" marR="0" algn="just" fontAlgn="t">
                        <a:spcBef>
                          <a:spcPts val="0"/>
                        </a:spcBef>
                        <a:spcAft>
                          <a:spcPts val="0"/>
                        </a:spcAft>
                      </a:pPr>
                      <a:r>
                        <a:rPr lang="en-US" sz="1100" u="none" strike="noStrike" dirty="0">
                          <a:effectLst/>
                        </a:rPr>
                        <a:t>Total                                                                                                       12,995</a:t>
                      </a:r>
                      <a:endParaRPr lang="en-US" sz="1800" b="0" i="0" u="none" strike="noStrike" dirty="0">
                        <a:effectLst/>
                        <a:latin typeface="Arial" panose="020B0604020202020204" pitchFamily="34" charset="0"/>
                      </a:endParaRPr>
                    </a:p>
                  </a:txBody>
                  <a:tcPr marL="68580" marR="68580" marT="9525"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16959195"/>
                  </a:ext>
                </a:extLst>
              </a:tr>
            </a:tbl>
          </a:graphicData>
        </a:graphic>
      </p:graphicFrame>
    </p:spTree>
    <p:extLst>
      <p:ext uri="{BB962C8B-B14F-4D97-AF65-F5344CB8AC3E}">
        <p14:creationId xmlns:p14="http://schemas.microsoft.com/office/powerpoint/2010/main" val="235182296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447</TotalTime>
  <Words>912</Words>
  <Application>Microsoft Office PowerPoint</Application>
  <PresentationFormat>Widescreen</PresentationFormat>
  <Paragraphs>192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                               Ministry of Gender, Community Development and Social Welfare </vt:lpstr>
      <vt:lpstr>Introduction</vt:lpstr>
      <vt:lpstr>Methodology</vt:lpstr>
      <vt:lpstr>Key findings</vt:lpstr>
      <vt:lpstr>PowerPoint Presentation</vt:lpstr>
      <vt:lpstr>TEEN PREGNANCIES – CENTRAL REGION</vt:lpstr>
      <vt:lpstr>TEEN PREGNANCIES -NORTHERN REGION</vt:lpstr>
      <vt:lpstr>Child Marriages </vt:lpstr>
      <vt:lpstr>CHILD MARRIAGE CASES</vt:lpstr>
      <vt:lpstr>CASES OF CHILD MARRIAGES CONT.….</vt:lpstr>
      <vt:lpstr>Key drivers of teen pregnancies</vt:lpstr>
      <vt:lpstr>Current Interventions</vt:lpstr>
      <vt:lpstr>Broader and strategic Recommendation</vt:lpstr>
      <vt:lpstr>General Recommendation for Health Sector</vt:lpstr>
      <vt:lpstr>Recommendations Cont’d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Gender, Community Development and Social Welfare</dc:title>
  <dc:creator>Windows User</dc:creator>
  <cp:lastModifiedBy>Unknown User</cp:lastModifiedBy>
  <cp:revision>29</cp:revision>
  <dcterms:created xsi:type="dcterms:W3CDTF">2020-09-22T09:29:52Z</dcterms:created>
  <dcterms:modified xsi:type="dcterms:W3CDTF">2020-11-18T16:29:21Z</dcterms:modified>
</cp:coreProperties>
</file>